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5" r:id="rId3"/>
    <p:sldId id="257" r:id="rId4"/>
    <p:sldId id="266" r:id="rId5"/>
    <p:sldId id="267" r:id="rId6"/>
    <p:sldId id="268" r:id="rId7"/>
    <p:sldId id="258" r:id="rId8"/>
    <p:sldId id="271" r:id="rId9"/>
    <p:sldId id="270" r:id="rId10"/>
    <p:sldId id="269" r:id="rId11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FF99"/>
    <a:srgbClr val="5F5F5F"/>
    <a:srgbClr val="C0C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300" autoAdjust="0"/>
    <p:restoredTop sz="94660"/>
  </p:normalViewPr>
  <p:slideViewPr>
    <p:cSldViewPr>
      <p:cViewPr varScale="1">
        <p:scale>
          <a:sx n="78" d="100"/>
          <a:sy n="78" d="100"/>
        </p:scale>
        <p:origin x="3528" y="96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F753493-C6C6-41A3-AD73-D343B786180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57250" y="1620838"/>
            <a:ext cx="5143500" cy="3449637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AB34CD59-16C6-4E5E-A442-DE736794975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57250" y="5202238"/>
            <a:ext cx="5143500" cy="23923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FAFC777-66A8-4128-989C-03E3985998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E3C25E8-E88A-46DB-8ED0-6465894F52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0E24607-F2B9-4726-9BE9-FC28266DF8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C1CBC3C-F171-4AC3-AABB-AE1DA6DAFF2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8308015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4782C83-4866-44E3-A5C4-1DAECCFE12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0BEFBEF1-C42B-49C1-8ABC-9FB9F2C85CC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7345A534-2F65-4D7F-A283-E3A97A3D47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C00B79A-BDA5-4AEB-AA3F-DDAE4C5B72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E25FC6ED-0E1C-49E5-96A3-02331842C4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7A1F419-0D2D-4013-BB6A-F956B5436CC7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3142899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65BA9A92-B1FF-4BBD-946A-5016EE58417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4972050" y="396875"/>
            <a:ext cx="1543050" cy="8451850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8DE566EB-1E84-4EE4-8D6A-757B409387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342900" y="396875"/>
            <a:ext cx="4476750" cy="8451850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A7CA66B5-434A-41C0-9060-1976E0E765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E5C92B71-061E-48C3-A2DC-702F34BAA6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1D3EC14-1BC3-45C3-A68B-5D75E252D0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7D7725-5421-4F84-A169-B9171282CD1F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8725144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886A99F-DD1C-40DC-9EEA-AA63329196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32ED0355-6752-4E07-87C3-A841A20FAE8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090D4F3-12A1-45CA-B982-C156187D06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EA24BB3-C60A-4024-84DA-E2B2EADBCF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9F2389F5-FC3C-4D00-9F83-4FF086D434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6408A52-41D0-46FB-A5D4-26E1D7794C72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2001111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8AE3CA3-D791-4733-9D9B-68D87A89B3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8313" y="2470150"/>
            <a:ext cx="5915025" cy="4119563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7AFD28B6-FC69-45A8-86EC-1946FD8BD6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68313" y="6629400"/>
            <a:ext cx="5915025" cy="2166938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FB7A75E1-C4AD-4DBC-AB5E-CD72E50EF9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5D754B7C-A1D1-45A8-A10B-9A06EA7FA8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3AC6950-851F-48AD-BBDB-C5CCE89C5E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0A42188-A7CA-45EE-87BB-2EEFD34B12E0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21693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7DDB61A-9C8F-43BE-BC48-E7DBA6DF5B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1E0E8ACE-BB80-4B6A-A1CD-EDD231C3E29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42900" y="2311400"/>
            <a:ext cx="3009900" cy="65373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111455CD-6B5D-4F27-9461-66816235FAF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505200" y="2311400"/>
            <a:ext cx="3009900" cy="65373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177D18E5-C780-42C2-AFE6-BCFB8558B9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1DB8777D-E589-4EC4-918D-30FAFDA2C8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3DE2CBD9-1D63-4E6C-B363-B86E62F9A0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F652CE0-5899-47C2-ABFE-297A544AED28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4117312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117B1B3-0C7D-49F5-AF69-02A87DA198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3075" y="527050"/>
            <a:ext cx="5915025" cy="19145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47E7141E-88EB-4105-967A-3212F407251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73075" y="2428875"/>
            <a:ext cx="2900363" cy="11890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9EA99942-B51A-41D1-95D8-4E4897AA235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73075" y="3617913"/>
            <a:ext cx="2900363" cy="532288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2CAF9BA4-0281-4D68-91DA-B3E7B911747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3471863" y="2428875"/>
            <a:ext cx="2916237" cy="11890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F1AEEDA6-981E-45B1-BF52-9FEEAF37952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3471863" y="3617913"/>
            <a:ext cx="2916237" cy="532288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BD511CCB-1B39-4EC9-8934-CC1C4C09E9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170912C8-369E-4E42-B352-BFD700B397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FD5D2E81-70F9-40BF-A8CC-DB3A68968D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E2EB249-D2FD-4914-A9E9-2FB54AE8A823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063039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64A3F1C-2D0F-4B74-A095-5263614421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B8676D8A-06E3-465F-822B-4C0E41A6A6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BFE8FE69-CF70-41FC-B76A-BEA5612864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883BBE71-77A7-4883-AE0E-0EB04ED6CD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E428F21-618B-496F-822D-50226D3D70E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380664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12B22D4A-45BA-4BC8-9253-EF1DE97F80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556C597F-C35A-4989-821A-9180E14925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D451E52E-BD6B-4D10-97CA-9B96426093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99FA01F-2E48-42E4-9735-4D53E3D1051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722049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D5C804D-C908-46C0-B849-5678E54508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3075" y="660400"/>
            <a:ext cx="2211388" cy="2311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DF388972-F50A-4C07-8158-A282EAD594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16238" y="1425575"/>
            <a:ext cx="3471862" cy="7040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A0D4D345-F692-466F-8F49-E3649D69466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73075" y="2971800"/>
            <a:ext cx="2211388" cy="550545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837F099D-9ACF-476C-929F-7E165368EE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312731FC-1BBB-48D7-BC40-2136B55D50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A42D51DD-2F8E-4BD6-8B8E-112668FEBC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514D4A-445F-4FFD-BB8B-B43087DDC51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5408507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4558D15-ACE9-4617-930E-6C64FF5425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3075" y="660400"/>
            <a:ext cx="2211388" cy="2311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7E606F47-E827-4A05-B8D6-7D3EA960668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2916238" y="1425575"/>
            <a:ext cx="3471862" cy="704056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6C44AB56-FAA7-4FFC-9539-2C145066022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73075" y="2971800"/>
            <a:ext cx="2211388" cy="550545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5FF33C7B-FD6C-4CF5-A0B9-DCF78514EE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5A8F0B0B-ED59-4FC2-AC5E-E3B2EC8AA9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7BFD8CE4-4FA2-4A55-A05E-13992D0491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E0506F5-6CCC-4E65-B9F1-B541C249B26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9866512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>
            <a:extLst>
              <a:ext uri="{FF2B5EF4-FFF2-40B4-BE49-F238E27FC236}">
                <a16:creationId xmlns:a16="http://schemas.microsoft.com/office/drawing/2014/main" id="{A9983FCC-B195-4EC8-B7A9-8CBB2ADC352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875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>
            <a:extLst>
              <a:ext uri="{FF2B5EF4-FFF2-40B4-BE49-F238E27FC236}">
                <a16:creationId xmlns:a16="http://schemas.microsoft.com/office/drawing/2014/main" id="{D7699B41-E11B-45D2-B699-C097E94FBBF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0"/>
            <a:ext cx="6172200" cy="6537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>
            <a:extLst>
              <a:ext uri="{FF2B5EF4-FFF2-40B4-BE49-F238E27FC236}">
                <a16:creationId xmlns:a16="http://schemas.microsoft.com/office/drawing/2014/main" id="{D83D1F18-95BE-4D3C-A6C6-97020FA2C93D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175"/>
            <a:ext cx="1600200" cy="688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>
            <a:extLst>
              <a:ext uri="{FF2B5EF4-FFF2-40B4-BE49-F238E27FC236}">
                <a16:creationId xmlns:a16="http://schemas.microsoft.com/office/drawing/2014/main" id="{EAC66E12-ABC8-4D9E-A045-B7A34CAC6102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175"/>
            <a:ext cx="2171700" cy="688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>
            <a:extLst>
              <a:ext uri="{FF2B5EF4-FFF2-40B4-BE49-F238E27FC236}">
                <a16:creationId xmlns:a16="http://schemas.microsoft.com/office/drawing/2014/main" id="{CD6C4A4A-8FA9-4FCA-BB00-C2F358A1B6FF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175"/>
            <a:ext cx="1600200" cy="688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634A0C6C-FBA2-4F1C-A80D-2DC32598136C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4" name="Text Box 6">
            <a:extLst>
              <a:ext uri="{FF2B5EF4-FFF2-40B4-BE49-F238E27FC236}">
                <a16:creationId xmlns:a16="http://schemas.microsoft.com/office/drawing/2014/main" id="{D08B4A9F-0DC2-47E0-B2F2-B52FC74FFA4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73388" y="9129713"/>
            <a:ext cx="94615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ja-JP" altLang="en-US" sz="1000" b="1">
                <a:ea typeface="メイリオ" panose="020B0604030504040204" pitchFamily="50" charset="-128"/>
              </a:rPr>
              <a:t>　（ロゴ）　</a:t>
            </a:r>
          </a:p>
        </p:txBody>
      </p:sp>
      <p:sp>
        <p:nvSpPr>
          <p:cNvPr id="2057" name="Line 9">
            <a:extLst>
              <a:ext uri="{FF2B5EF4-FFF2-40B4-BE49-F238E27FC236}">
                <a16:creationId xmlns:a16="http://schemas.microsoft.com/office/drawing/2014/main" id="{6B7384AD-00BA-4120-90D5-E5A60428AA9A}"/>
              </a:ext>
            </a:extLst>
          </p:cNvPr>
          <p:cNvSpPr>
            <a:spLocks noChangeShapeType="1"/>
          </p:cNvSpPr>
          <p:nvPr/>
        </p:nvSpPr>
        <p:spPr bwMode="auto">
          <a:xfrm>
            <a:off x="476250" y="4951413"/>
            <a:ext cx="5905500" cy="0"/>
          </a:xfrm>
          <a:prstGeom prst="line">
            <a:avLst/>
          </a:prstGeom>
          <a:noFill/>
          <a:ln w="19050">
            <a:solidFill>
              <a:srgbClr val="333333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059" name="Text Box 11">
            <a:extLst>
              <a:ext uri="{FF2B5EF4-FFF2-40B4-BE49-F238E27FC236}">
                <a16:creationId xmlns:a16="http://schemas.microsoft.com/office/drawing/2014/main" id="{F178D57F-29BA-48A5-8976-004A089BF27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0713" y="5373688"/>
            <a:ext cx="5616575" cy="411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rIns="36000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1400">
                <a:latin typeface="メイリオ" panose="020B0604030504040204" pitchFamily="50" charset="-128"/>
                <a:ea typeface="メイリオ" panose="020B0604030504040204" pitchFamily="50" charset="-128"/>
              </a:rPr>
              <a:t>送付内容を記載してください。</a:t>
            </a:r>
          </a:p>
        </p:txBody>
      </p:sp>
      <p:sp>
        <p:nvSpPr>
          <p:cNvPr id="2086" name="Line 38">
            <a:extLst>
              <a:ext uri="{FF2B5EF4-FFF2-40B4-BE49-F238E27FC236}">
                <a16:creationId xmlns:a16="http://schemas.microsoft.com/office/drawing/2014/main" id="{1A7AE21B-5F19-498C-8699-EA3294302EA5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476250" y="1641475"/>
            <a:ext cx="5905500" cy="0"/>
          </a:xfrm>
          <a:prstGeom prst="line">
            <a:avLst/>
          </a:prstGeom>
          <a:noFill/>
          <a:ln w="19050">
            <a:solidFill>
              <a:srgbClr val="333333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087" name="Line 39">
            <a:extLst>
              <a:ext uri="{FF2B5EF4-FFF2-40B4-BE49-F238E27FC236}">
                <a16:creationId xmlns:a16="http://schemas.microsoft.com/office/drawing/2014/main" id="{FB64B6BB-8A0C-43F6-8C4D-C4F84AB3EE3B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476250" y="2000250"/>
            <a:ext cx="5905500" cy="0"/>
          </a:xfrm>
          <a:prstGeom prst="line">
            <a:avLst/>
          </a:prstGeom>
          <a:noFill/>
          <a:ln w="3175">
            <a:solidFill>
              <a:srgbClr val="969696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066" name="Line 18">
            <a:extLst>
              <a:ext uri="{FF2B5EF4-FFF2-40B4-BE49-F238E27FC236}">
                <a16:creationId xmlns:a16="http://schemas.microsoft.com/office/drawing/2014/main" id="{871CCFC3-8C5F-46AC-A78C-C356124EA60C}"/>
              </a:ext>
            </a:extLst>
          </p:cNvPr>
          <p:cNvSpPr>
            <a:spLocks noChangeShapeType="1"/>
          </p:cNvSpPr>
          <p:nvPr/>
        </p:nvSpPr>
        <p:spPr bwMode="auto">
          <a:xfrm>
            <a:off x="476250" y="5727700"/>
            <a:ext cx="5905500" cy="0"/>
          </a:xfrm>
          <a:prstGeom prst="line">
            <a:avLst/>
          </a:prstGeom>
          <a:noFill/>
          <a:ln w="6350">
            <a:solidFill>
              <a:srgbClr val="969696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067" name="Line 19">
            <a:extLst>
              <a:ext uri="{FF2B5EF4-FFF2-40B4-BE49-F238E27FC236}">
                <a16:creationId xmlns:a16="http://schemas.microsoft.com/office/drawing/2014/main" id="{AE581B9F-D014-4EAD-8F05-FD7B3C3F520B}"/>
              </a:ext>
            </a:extLst>
          </p:cNvPr>
          <p:cNvSpPr>
            <a:spLocks noChangeShapeType="1"/>
          </p:cNvSpPr>
          <p:nvPr/>
        </p:nvSpPr>
        <p:spPr bwMode="auto">
          <a:xfrm>
            <a:off x="476250" y="6048375"/>
            <a:ext cx="5905500" cy="0"/>
          </a:xfrm>
          <a:prstGeom prst="line">
            <a:avLst/>
          </a:prstGeom>
          <a:noFill/>
          <a:ln w="6350">
            <a:solidFill>
              <a:srgbClr val="969696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068" name="Line 20">
            <a:extLst>
              <a:ext uri="{FF2B5EF4-FFF2-40B4-BE49-F238E27FC236}">
                <a16:creationId xmlns:a16="http://schemas.microsoft.com/office/drawing/2014/main" id="{202F5837-F911-491B-A872-B62CFF93D986}"/>
              </a:ext>
            </a:extLst>
          </p:cNvPr>
          <p:cNvSpPr>
            <a:spLocks noChangeShapeType="1"/>
          </p:cNvSpPr>
          <p:nvPr/>
        </p:nvSpPr>
        <p:spPr bwMode="auto">
          <a:xfrm>
            <a:off x="476250" y="6370638"/>
            <a:ext cx="5905500" cy="0"/>
          </a:xfrm>
          <a:prstGeom prst="line">
            <a:avLst/>
          </a:prstGeom>
          <a:noFill/>
          <a:ln w="6350">
            <a:solidFill>
              <a:srgbClr val="969696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070" name="Line 22">
            <a:extLst>
              <a:ext uri="{FF2B5EF4-FFF2-40B4-BE49-F238E27FC236}">
                <a16:creationId xmlns:a16="http://schemas.microsoft.com/office/drawing/2014/main" id="{1F77B296-7708-4C8B-A026-4EE05FF9E2DD}"/>
              </a:ext>
            </a:extLst>
          </p:cNvPr>
          <p:cNvSpPr>
            <a:spLocks noChangeShapeType="1"/>
          </p:cNvSpPr>
          <p:nvPr/>
        </p:nvSpPr>
        <p:spPr bwMode="auto">
          <a:xfrm>
            <a:off x="476250" y="6691313"/>
            <a:ext cx="5905500" cy="0"/>
          </a:xfrm>
          <a:prstGeom prst="line">
            <a:avLst/>
          </a:prstGeom>
          <a:noFill/>
          <a:ln w="6350">
            <a:solidFill>
              <a:srgbClr val="969696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071" name="Line 23">
            <a:extLst>
              <a:ext uri="{FF2B5EF4-FFF2-40B4-BE49-F238E27FC236}">
                <a16:creationId xmlns:a16="http://schemas.microsoft.com/office/drawing/2014/main" id="{EBAD682F-C05C-454C-B430-24A1DCB3AFAD}"/>
              </a:ext>
            </a:extLst>
          </p:cNvPr>
          <p:cNvSpPr>
            <a:spLocks noChangeShapeType="1"/>
          </p:cNvSpPr>
          <p:nvPr/>
        </p:nvSpPr>
        <p:spPr bwMode="auto">
          <a:xfrm>
            <a:off x="476250" y="7011988"/>
            <a:ext cx="5905500" cy="0"/>
          </a:xfrm>
          <a:prstGeom prst="line">
            <a:avLst/>
          </a:prstGeom>
          <a:noFill/>
          <a:ln w="6350">
            <a:solidFill>
              <a:srgbClr val="969696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099" name="Line 51">
            <a:extLst>
              <a:ext uri="{FF2B5EF4-FFF2-40B4-BE49-F238E27FC236}">
                <a16:creationId xmlns:a16="http://schemas.microsoft.com/office/drawing/2014/main" id="{FCFC04A8-2636-4DAB-B03C-771A5E570EA1}"/>
              </a:ext>
            </a:extLst>
          </p:cNvPr>
          <p:cNvSpPr>
            <a:spLocks noChangeShapeType="1"/>
          </p:cNvSpPr>
          <p:nvPr/>
        </p:nvSpPr>
        <p:spPr bwMode="auto">
          <a:xfrm>
            <a:off x="476250" y="7323138"/>
            <a:ext cx="5905500" cy="0"/>
          </a:xfrm>
          <a:prstGeom prst="line">
            <a:avLst/>
          </a:prstGeom>
          <a:noFill/>
          <a:ln w="6350">
            <a:solidFill>
              <a:srgbClr val="969696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100" name="Line 52">
            <a:extLst>
              <a:ext uri="{FF2B5EF4-FFF2-40B4-BE49-F238E27FC236}">
                <a16:creationId xmlns:a16="http://schemas.microsoft.com/office/drawing/2014/main" id="{795E4F22-9F91-49FF-9ADE-DA35DE98A705}"/>
              </a:ext>
            </a:extLst>
          </p:cNvPr>
          <p:cNvSpPr>
            <a:spLocks noChangeShapeType="1"/>
          </p:cNvSpPr>
          <p:nvPr/>
        </p:nvSpPr>
        <p:spPr bwMode="auto">
          <a:xfrm>
            <a:off x="476250" y="7643813"/>
            <a:ext cx="5905500" cy="0"/>
          </a:xfrm>
          <a:prstGeom prst="line">
            <a:avLst/>
          </a:prstGeom>
          <a:noFill/>
          <a:ln w="6350">
            <a:solidFill>
              <a:srgbClr val="969696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101" name="Line 53">
            <a:extLst>
              <a:ext uri="{FF2B5EF4-FFF2-40B4-BE49-F238E27FC236}">
                <a16:creationId xmlns:a16="http://schemas.microsoft.com/office/drawing/2014/main" id="{ACC710D9-BA6A-45FC-BA19-2D431CECB8F0}"/>
              </a:ext>
            </a:extLst>
          </p:cNvPr>
          <p:cNvSpPr>
            <a:spLocks noChangeShapeType="1"/>
          </p:cNvSpPr>
          <p:nvPr/>
        </p:nvSpPr>
        <p:spPr bwMode="auto">
          <a:xfrm>
            <a:off x="476250" y="7964488"/>
            <a:ext cx="5905500" cy="0"/>
          </a:xfrm>
          <a:prstGeom prst="line">
            <a:avLst/>
          </a:prstGeom>
          <a:noFill/>
          <a:ln w="6350">
            <a:solidFill>
              <a:srgbClr val="969696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111" name="WordArt 63">
            <a:extLst>
              <a:ext uri="{FF2B5EF4-FFF2-40B4-BE49-F238E27FC236}">
                <a16:creationId xmlns:a16="http://schemas.microsoft.com/office/drawing/2014/main" id="{F3CE4BCC-ED53-492B-8F65-8E1F590E2631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2384425" y="560388"/>
            <a:ext cx="2089150" cy="5048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ja-JP" altLang="en-US" sz="3600" b="1" kern="10">
                <a:ln w="19050">
                  <a:solidFill>
                    <a:srgbClr val="333333"/>
                  </a:solidFill>
                  <a:round/>
                  <a:headEnd/>
                  <a:tailEnd/>
                </a:ln>
                <a:solidFill>
                  <a:srgbClr val="C0C0C0"/>
                </a:solidFill>
                <a:effectLst>
                  <a:outerShdw dist="35921" dir="2700000" algn="ctr" rotWithShape="0">
                    <a:srgbClr val="868686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送 付 状</a:t>
            </a:r>
          </a:p>
        </p:txBody>
      </p:sp>
      <p:sp>
        <p:nvSpPr>
          <p:cNvPr id="2117" name="Text Box 69">
            <a:extLst>
              <a:ext uri="{FF2B5EF4-FFF2-40B4-BE49-F238E27FC236}">
                <a16:creationId xmlns:a16="http://schemas.microsoft.com/office/drawing/2014/main" id="{6435F4B9-34D8-47AC-9B73-A9F0BFE99C0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7213" y="1208088"/>
            <a:ext cx="784225" cy="454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rIns="36000">
            <a:spAutoFit/>
          </a:bodyPr>
          <a:lstStyle/>
          <a:p>
            <a:pPr>
              <a:lnSpc>
                <a:spcPct val="170000"/>
              </a:lnSpc>
            </a:pPr>
            <a:r>
              <a:rPr lang="ja-JP" altLang="en-US" sz="1400" b="1">
                <a:latin typeface="メイリオ" panose="020B0604030504040204" pitchFamily="50" charset="-128"/>
                <a:ea typeface="メイリオ" panose="020B0604030504040204" pitchFamily="50" charset="-128"/>
              </a:rPr>
              <a:t>送付日：</a:t>
            </a:r>
          </a:p>
        </p:txBody>
      </p:sp>
      <p:sp>
        <p:nvSpPr>
          <p:cNvPr id="2119" name="Text Box 71">
            <a:extLst>
              <a:ext uri="{FF2B5EF4-FFF2-40B4-BE49-F238E27FC236}">
                <a16:creationId xmlns:a16="http://schemas.microsoft.com/office/drawing/2014/main" id="{A003836F-35D0-4151-BA26-FD6A08277C7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12875" y="1208088"/>
            <a:ext cx="1724025" cy="454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rIns="36000">
            <a:spAutoFit/>
          </a:bodyPr>
          <a:lstStyle/>
          <a:p>
            <a:pPr>
              <a:lnSpc>
                <a:spcPct val="170000"/>
              </a:lnSpc>
            </a:pPr>
            <a:r>
              <a:rPr lang="en-US" altLang="ja-JP" sz="1400" b="1">
                <a:latin typeface="メイリオ" panose="020B0604030504040204" pitchFamily="50" charset="-128"/>
                <a:ea typeface="メイリオ" panose="020B0604030504040204" pitchFamily="50" charset="-128"/>
              </a:rPr>
              <a:t>20XX</a:t>
            </a:r>
            <a:r>
              <a:rPr lang="ja-JP" altLang="en-US" sz="1400" b="1">
                <a:latin typeface="メイリオ" panose="020B0604030504040204" pitchFamily="50" charset="-128"/>
                <a:ea typeface="メイリオ" panose="020B0604030504040204" pitchFamily="50" charset="-128"/>
              </a:rPr>
              <a:t>年　</a:t>
            </a:r>
            <a:r>
              <a:rPr lang="en-US" altLang="ja-JP" sz="1400" b="1">
                <a:latin typeface="メイリオ" panose="020B0604030504040204" pitchFamily="50" charset="-128"/>
                <a:ea typeface="メイリオ" panose="020B0604030504040204" pitchFamily="50" charset="-128"/>
              </a:rPr>
              <a:t>X</a:t>
            </a:r>
            <a:r>
              <a:rPr lang="ja-JP" altLang="en-US" sz="1400" b="1">
                <a:latin typeface="メイリオ" panose="020B0604030504040204" pitchFamily="50" charset="-128"/>
                <a:ea typeface="メイリオ" panose="020B0604030504040204" pitchFamily="50" charset="-128"/>
              </a:rPr>
              <a:t>月　</a:t>
            </a:r>
            <a:r>
              <a:rPr lang="en-US" altLang="ja-JP" sz="1400" b="1">
                <a:latin typeface="メイリオ" panose="020B0604030504040204" pitchFamily="50" charset="-128"/>
                <a:ea typeface="メイリオ" panose="020B0604030504040204" pitchFamily="50" charset="-128"/>
              </a:rPr>
              <a:t>X</a:t>
            </a:r>
            <a:r>
              <a:rPr lang="ja-JP" altLang="en-US" sz="1400" b="1">
                <a:latin typeface="メイリオ" panose="020B0604030504040204" pitchFamily="50" charset="-128"/>
                <a:ea typeface="メイリオ" panose="020B0604030504040204" pitchFamily="50" charset="-128"/>
              </a:rPr>
              <a:t>日</a:t>
            </a:r>
          </a:p>
        </p:txBody>
      </p:sp>
      <p:sp>
        <p:nvSpPr>
          <p:cNvPr id="2122" name="Text Box 74">
            <a:extLst>
              <a:ext uri="{FF2B5EF4-FFF2-40B4-BE49-F238E27FC236}">
                <a16:creationId xmlns:a16="http://schemas.microsoft.com/office/drawing/2014/main" id="{835DA9CD-63C4-4942-8D67-1098BC2406E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9275" y="1639888"/>
            <a:ext cx="2592388" cy="815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rIns="36000">
            <a:spAutoFit/>
          </a:bodyPr>
          <a:lstStyle/>
          <a:p>
            <a:pPr>
              <a:lnSpc>
                <a:spcPct val="170000"/>
              </a:lnSpc>
            </a:pPr>
            <a:r>
              <a:rPr lang="ja-JP" altLang="en-US" sz="1400" b="1">
                <a:latin typeface="メイリオ" panose="020B0604030504040204" pitchFamily="50" charset="-128"/>
                <a:ea typeface="メイリオ" panose="020B0604030504040204" pitchFamily="50" charset="-128"/>
              </a:rPr>
              <a:t>会社名</a:t>
            </a:r>
          </a:p>
          <a:p>
            <a:pPr>
              <a:lnSpc>
                <a:spcPct val="170000"/>
              </a:lnSpc>
            </a:pPr>
            <a:r>
              <a:rPr lang="ja-JP" altLang="en-US" sz="1400" b="1">
                <a:latin typeface="メイリオ" panose="020B0604030504040204" pitchFamily="50" charset="-128"/>
                <a:ea typeface="メイリオ" panose="020B0604030504040204" pitchFamily="50" charset="-128"/>
              </a:rPr>
              <a:t>部署名</a:t>
            </a:r>
          </a:p>
        </p:txBody>
      </p:sp>
      <p:sp>
        <p:nvSpPr>
          <p:cNvPr id="2123" name="Text Box 75">
            <a:extLst>
              <a:ext uri="{FF2B5EF4-FFF2-40B4-BE49-F238E27FC236}">
                <a16:creationId xmlns:a16="http://schemas.microsoft.com/office/drawing/2014/main" id="{43D6F5E6-EF44-42E1-8F07-BBB7F4672EF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73463" y="1639888"/>
            <a:ext cx="2232025" cy="2987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rIns="36000">
            <a:spAutoFit/>
          </a:bodyPr>
          <a:lstStyle/>
          <a:p>
            <a:pPr>
              <a:lnSpc>
                <a:spcPct val="170000"/>
              </a:lnSpc>
            </a:pPr>
            <a:r>
              <a:rPr lang="ja-JP" altLang="en-US" sz="1400" b="1">
                <a:latin typeface="メイリオ" panose="020B0604030504040204" pitchFamily="50" charset="-128"/>
                <a:ea typeface="メイリオ" panose="020B0604030504040204" pitchFamily="50" charset="-128"/>
              </a:rPr>
              <a:t>会社名</a:t>
            </a:r>
          </a:p>
          <a:p>
            <a:pPr>
              <a:lnSpc>
                <a:spcPct val="170000"/>
              </a:lnSpc>
            </a:pPr>
            <a:r>
              <a:rPr lang="ja-JP" altLang="en-US" sz="1400" b="1">
                <a:latin typeface="メイリオ" panose="020B0604030504040204" pitchFamily="50" charset="-128"/>
                <a:ea typeface="メイリオ" panose="020B0604030504040204" pitchFamily="50" charset="-128"/>
              </a:rPr>
              <a:t>部署名</a:t>
            </a:r>
          </a:p>
          <a:p>
            <a:pPr>
              <a:lnSpc>
                <a:spcPct val="170000"/>
              </a:lnSpc>
            </a:pPr>
            <a:r>
              <a:rPr lang="ja-JP" altLang="en-US" sz="1400" b="1">
                <a:latin typeface="メイリオ" panose="020B0604030504040204" pitchFamily="50" charset="-128"/>
                <a:ea typeface="メイリオ" panose="020B0604030504040204" pitchFamily="50" charset="-128"/>
              </a:rPr>
              <a:t>送付者名</a:t>
            </a:r>
          </a:p>
          <a:p>
            <a:pPr>
              <a:lnSpc>
                <a:spcPct val="170000"/>
              </a:lnSpc>
            </a:pPr>
            <a:r>
              <a:rPr lang="ja-JP" altLang="en-US" sz="1400" b="1">
                <a:latin typeface="メイリオ" panose="020B0604030504040204" pitchFamily="50" charset="-128"/>
                <a:ea typeface="メイリオ" panose="020B0604030504040204" pitchFamily="50" charset="-128"/>
              </a:rPr>
              <a:t>住所</a:t>
            </a:r>
          </a:p>
          <a:p>
            <a:pPr>
              <a:lnSpc>
                <a:spcPct val="170000"/>
              </a:lnSpc>
            </a:pPr>
            <a:endParaRPr lang="ja-JP" altLang="en-US" sz="1400" b="1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ct val="170000"/>
              </a:lnSpc>
            </a:pPr>
            <a:r>
              <a:rPr lang="ja-JP" altLang="en-US" sz="1400" b="1">
                <a:latin typeface="メイリオ" panose="020B0604030504040204" pitchFamily="50" charset="-128"/>
                <a:ea typeface="メイリオ" panose="020B0604030504040204" pitchFamily="50" charset="-128"/>
              </a:rPr>
              <a:t>電話番号</a:t>
            </a:r>
          </a:p>
          <a:p>
            <a:pPr>
              <a:lnSpc>
                <a:spcPct val="170000"/>
              </a:lnSpc>
            </a:pPr>
            <a:r>
              <a:rPr lang="en-US" altLang="ja-JP" sz="1400" b="1">
                <a:latin typeface="メイリオ" panose="020B0604030504040204" pitchFamily="50" charset="-128"/>
                <a:ea typeface="メイリオ" panose="020B0604030504040204" pitchFamily="50" charset="-128"/>
              </a:rPr>
              <a:t>FAX</a:t>
            </a:r>
            <a:r>
              <a:rPr lang="ja-JP" altLang="en-US" sz="1400" b="1">
                <a:latin typeface="メイリオ" panose="020B0604030504040204" pitchFamily="50" charset="-128"/>
                <a:ea typeface="メイリオ" panose="020B0604030504040204" pitchFamily="50" charset="-128"/>
              </a:rPr>
              <a:t>番号</a:t>
            </a:r>
          </a:p>
          <a:p>
            <a:pPr>
              <a:lnSpc>
                <a:spcPct val="170000"/>
              </a:lnSpc>
            </a:pPr>
            <a:r>
              <a:rPr lang="ja-JP" altLang="en-US" sz="1400" b="1">
                <a:latin typeface="メイリオ" panose="020B0604030504040204" pitchFamily="50" charset="-128"/>
                <a:ea typeface="メイリオ" panose="020B0604030504040204" pitchFamily="50" charset="-128"/>
              </a:rPr>
              <a:t>メール</a:t>
            </a:r>
          </a:p>
        </p:txBody>
      </p:sp>
      <p:sp>
        <p:nvSpPr>
          <p:cNvPr id="2125" name="Line 77">
            <a:extLst>
              <a:ext uri="{FF2B5EF4-FFF2-40B4-BE49-F238E27FC236}">
                <a16:creationId xmlns:a16="http://schemas.microsoft.com/office/drawing/2014/main" id="{BBA88ECF-ED96-40AD-A412-69F82BB1E1BD}"/>
              </a:ext>
            </a:extLst>
          </p:cNvPr>
          <p:cNvSpPr>
            <a:spLocks noChangeShapeType="1"/>
          </p:cNvSpPr>
          <p:nvPr/>
        </p:nvSpPr>
        <p:spPr bwMode="auto">
          <a:xfrm>
            <a:off x="476250" y="8278813"/>
            <a:ext cx="5905500" cy="0"/>
          </a:xfrm>
          <a:prstGeom prst="line">
            <a:avLst/>
          </a:prstGeom>
          <a:noFill/>
          <a:ln w="6350">
            <a:solidFill>
              <a:srgbClr val="969696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126" name="Line 78">
            <a:extLst>
              <a:ext uri="{FF2B5EF4-FFF2-40B4-BE49-F238E27FC236}">
                <a16:creationId xmlns:a16="http://schemas.microsoft.com/office/drawing/2014/main" id="{54AF47B4-1537-4179-B281-FCA21F53F013}"/>
              </a:ext>
            </a:extLst>
          </p:cNvPr>
          <p:cNvSpPr>
            <a:spLocks noChangeShapeType="1"/>
          </p:cNvSpPr>
          <p:nvPr/>
        </p:nvSpPr>
        <p:spPr bwMode="auto">
          <a:xfrm>
            <a:off x="476250" y="8589963"/>
            <a:ext cx="5905500" cy="0"/>
          </a:xfrm>
          <a:prstGeom prst="line">
            <a:avLst/>
          </a:prstGeom>
          <a:noFill/>
          <a:ln w="6350">
            <a:solidFill>
              <a:srgbClr val="969696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132" name="Text Box 84">
            <a:extLst>
              <a:ext uri="{FF2B5EF4-FFF2-40B4-BE49-F238E27FC236}">
                <a16:creationId xmlns:a16="http://schemas.microsoft.com/office/drawing/2014/main" id="{FEA14C74-6876-45E6-BB95-C9DB9D60961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76925" y="8335963"/>
            <a:ext cx="43815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ja-JP" altLang="en-US" sz="1000" b="1">
                <a:ea typeface="メイリオ" panose="020B0604030504040204" pitchFamily="50" charset="-128"/>
              </a:rPr>
              <a:t>以上</a:t>
            </a:r>
          </a:p>
        </p:txBody>
      </p:sp>
      <p:sp>
        <p:nvSpPr>
          <p:cNvPr id="2134" name="Text Box 86">
            <a:extLst>
              <a:ext uri="{FF2B5EF4-FFF2-40B4-BE49-F238E27FC236}">
                <a16:creationId xmlns:a16="http://schemas.microsoft.com/office/drawing/2014/main" id="{E449B2AF-C58F-43C4-9994-510814B2C51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0713" y="4951413"/>
            <a:ext cx="5616575" cy="411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rIns="3600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ja-JP" altLang="en-US" sz="1400" b="1">
                <a:latin typeface="メイリオ" panose="020B0604030504040204" pitchFamily="50" charset="-128"/>
                <a:ea typeface="メイリオ" panose="020B0604030504040204" pitchFamily="50" charset="-128"/>
              </a:rPr>
              <a:t>記</a:t>
            </a:r>
          </a:p>
        </p:txBody>
      </p:sp>
      <p:sp>
        <p:nvSpPr>
          <p:cNvPr id="2135" name="Text Box 87">
            <a:extLst>
              <a:ext uri="{FF2B5EF4-FFF2-40B4-BE49-F238E27FC236}">
                <a16:creationId xmlns:a16="http://schemas.microsoft.com/office/drawing/2014/main" id="{A1FDA051-0324-4DB9-91C5-C5DBF1B249A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68638" y="2647950"/>
            <a:ext cx="250825" cy="431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rIns="36000">
            <a:spAutoFit/>
          </a:bodyPr>
          <a:lstStyle/>
          <a:p>
            <a:pPr>
              <a:lnSpc>
                <a:spcPct val="160000"/>
              </a:lnSpc>
            </a:pPr>
            <a:r>
              <a:rPr lang="ja-JP" altLang="en-US" sz="1400" b="1">
                <a:latin typeface="メイリオ" panose="020B0604030504040204" pitchFamily="50" charset="-128"/>
                <a:ea typeface="メイリオ" panose="020B0604030504040204" pitchFamily="50" charset="-128"/>
              </a:rPr>
              <a:t>様</a:t>
            </a:r>
          </a:p>
        </p:txBody>
      </p:sp>
      <p:sp>
        <p:nvSpPr>
          <p:cNvPr id="2136" name="Text Box 88">
            <a:extLst>
              <a:ext uri="{FF2B5EF4-FFF2-40B4-BE49-F238E27FC236}">
                <a16:creationId xmlns:a16="http://schemas.microsoft.com/office/drawing/2014/main" id="{6B144EA9-2824-4220-BA53-25015FF3B27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81075" y="2432050"/>
            <a:ext cx="1851025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rIns="36000">
            <a:spAutoFit/>
          </a:bodyPr>
          <a:lstStyle/>
          <a:p>
            <a:pPr>
              <a:lnSpc>
                <a:spcPct val="160000"/>
              </a:lnSpc>
            </a:pPr>
            <a:r>
              <a:rPr lang="en-US" altLang="ja-JP" sz="2000" b="1">
                <a:latin typeface="メイリオ" panose="020B0604030504040204" pitchFamily="50" charset="-128"/>
                <a:ea typeface="メイリオ" panose="020B0604030504040204" pitchFamily="50" charset="-128"/>
              </a:rPr>
              <a:t>○○○</a:t>
            </a:r>
            <a:r>
              <a:rPr lang="ja-JP" altLang="en-US" sz="2000" b="1">
                <a:latin typeface="メイリオ" panose="020B0604030504040204" pitchFamily="50" charset="-128"/>
                <a:ea typeface="メイリオ" panose="020B0604030504040204" pitchFamily="50" charset="-128"/>
              </a:rPr>
              <a:t>　○○○</a:t>
            </a:r>
          </a:p>
        </p:txBody>
      </p:sp>
      <p:sp>
        <p:nvSpPr>
          <p:cNvPr id="2140" name="Line 92">
            <a:extLst>
              <a:ext uri="{FF2B5EF4-FFF2-40B4-BE49-F238E27FC236}">
                <a16:creationId xmlns:a16="http://schemas.microsoft.com/office/drawing/2014/main" id="{AACA63FD-A08B-4BBC-B061-868364E2A301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476250" y="2359025"/>
            <a:ext cx="5905500" cy="0"/>
          </a:xfrm>
          <a:prstGeom prst="line">
            <a:avLst/>
          </a:prstGeom>
          <a:noFill/>
          <a:ln w="3175">
            <a:solidFill>
              <a:srgbClr val="969696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143" name="Line 95">
            <a:extLst>
              <a:ext uri="{FF2B5EF4-FFF2-40B4-BE49-F238E27FC236}">
                <a16:creationId xmlns:a16="http://schemas.microsoft.com/office/drawing/2014/main" id="{721C2CAD-B695-41E9-9468-913F74630F2D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3429000" y="2719388"/>
            <a:ext cx="2952750" cy="0"/>
          </a:xfrm>
          <a:prstGeom prst="line">
            <a:avLst/>
          </a:prstGeom>
          <a:noFill/>
          <a:ln w="3175">
            <a:solidFill>
              <a:srgbClr val="969696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144" name="Line 96">
            <a:extLst>
              <a:ext uri="{FF2B5EF4-FFF2-40B4-BE49-F238E27FC236}">
                <a16:creationId xmlns:a16="http://schemas.microsoft.com/office/drawing/2014/main" id="{807A217A-FBF5-4AE5-8014-E988EFCA853F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476250" y="3079750"/>
            <a:ext cx="2952750" cy="0"/>
          </a:xfrm>
          <a:prstGeom prst="line">
            <a:avLst/>
          </a:prstGeom>
          <a:noFill/>
          <a:ln w="19050">
            <a:solidFill>
              <a:srgbClr val="333333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145" name="Line 97">
            <a:extLst>
              <a:ext uri="{FF2B5EF4-FFF2-40B4-BE49-F238E27FC236}">
                <a16:creationId xmlns:a16="http://schemas.microsoft.com/office/drawing/2014/main" id="{EF519378-00F9-4EF6-B967-2278AD5F85AC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3429000" y="1639888"/>
            <a:ext cx="0" cy="3311525"/>
          </a:xfrm>
          <a:prstGeom prst="line">
            <a:avLst/>
          </a:prstGeom>
          <a:noFill/>
          <a:ln w="19050">
            <a:solidFill>
              <a:srgbClr val="333333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148" name="Line 100">
            <a:extLst>
              <a:ext uri="{FF2B5EF4-FFF2-40B4-BE49-F238E27FC236}">
                <a16:creationId xmlns:a16="http://schemas.microsoft.com/office/drawing/2014/main" id="{DEC0628E-FF8C-477E-9F44-D37EF04B3ED0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3429000" y="3438525"/>
            <a:ext cx="2952750" cy="0"/>
          </a:xfrm>
          <a:prstGeom prst="line">
            <a:avLst/>
          </a:prstGeom>
          <a:noFill/>
          <a:ln w="3175">
            <a:solidFill>
              <a:srgbClr val="969696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149" name="Line 101">
            <a:extLst>
              <a:ext uri="{FF2B5EF4-FFF2-40B4-BE49-F238E27FC236}">
                <a16:creationId xmlns:a16="http://schemas.microsoft.com/office/drawing/2014/main" id="{FC6DF213-A396-4878-B988-A44153DB04CF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3429000" y="3798888"/>
            <a:ext cx="2952750" cy="0"/>
          </a:xfrm>
          <a:prstGeom prst="line">
            <a:avLst/>
          </a:prstGeom>
          <a:noFill/>
          <a:ln w="3175">
            <a:solidFill>
              <a:srgbClr val="969696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151" name="Line 103">
            <a:extLst>
              <a:ext uri="{FF2B5EF4-FFF2-40B4-BE49-F238E27FC236}">
                <a16:creationId xmlns:a16="http://schemas.microsoft.com/office/drawing/2014/main" id="{6EF61F6A-CCA2-418B-9248-1864B56585CD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3429000" y="4160838"/>
            <a:ext cx="2952750" cy="0"/>
          </a:xfrm>
          <a:prstGeom prst="line">
            <a:avLst/>
          </a:prstGeom>
          <a:noFill/>
          <a:ln w="3175">
            <a:solidFill>
              <a:srgbClr val="969696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153" name="Line 105">
            <a:extLst>
              <a:ext uri="{FF2B5EF4-FFF2-40B4-BE49-F238E27FC236}">
                <a16:creationId xmlns:a16="http://schemas.microsoft.com/office/drawing/2014/main" id="{B3678DDB-5DC6-449C-885D-E77855AF2FEF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3429000" y="4521200"/>
            <a:ext cx="2952750" cy="0"/>
          </a:xfrm>
          <a:prstGeom prst="line">
            <a:avLst/>
          </a:prstGeom>
          <a:noFill/>
          <a:ln w="3175">
            <a:solidFill>
              <a:srgbClr val="969696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154" name="Text Box 106">
            <a:extLst>
              <a:ext uri="{FF2B5EF4-FFF2-40B4-BE49-F238E27FC236}">
                <a16:creationId xmlns:a16="http://schemas.microsoft.com/office/drawing/2014/main" id="{627C224F-2FD8-48C0-85DB-A84BBC1FC40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9275" y="3152775"/>
            <a:ext cx="2808288" cy="1235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rIns="36000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1000">
                <a:latin typeface="メイリオ" panose="020B0604030504040204" pitchFamily="50" charset="-128"/>
                <a:ea typeface="メイリオ" panose="020B0604030504040204" pitchFamily="50" charset="-128"/>
              </a:rPr>
              <a:t>前略、いつも御世話になり有難うございます。</a:t>
            </a:r>
          </a:p>
          <a:p>
            <a:pPr>
              <a:lnSpc>
                <a:spcPct val="150000"/>
              </a:lnSpc>
            </a:pPr>
            <a:r>
              <a:rPr lang="ja-JP" altLang="en-US" sz="1000">
                <a:latin typeface="メイリオ" panose="020B0604030504040204" pitchFamily="50" charset="-128"/>
                <a:ea typeface="メイリオ" panose="020B0604030504040204" pitchFamily="50" charset="-128"/>
              </a:rPr>
              <a:t>下記の書類を送付させていただきましたので、</a:t>
            </a:r>
          </a:p>
          <a:p>
            <a:pPr>
              <a:lnSpc>
                <a:spcPct val="150000"/>
              </a:lnSpc>
            </a:pPr>
            <a:r>
              <a:rPr lang="ja-JP" altLang="en-US" sz="1000">
                <a:latin typeface="メイリオ" panose="020B0604030504040204" pitchFamily="50" charset="-128"/>
                <a:ea typeface="メイリオ" panose="020B0604030504040204" pitchFamily="50" charset="-128"/>
              </a:rPr>
              <a:t>ご査収の程宜しくお願い申し上げます。</a:t>
            </a:r>
          </a:p>
          <a:p>
            <a:pPr>
              <a:lnSpc>
                <a:spcPct val="150000"/>
              </a:lnSpc>
            </a:pPr>
            <a:endParaRPr lang="ja-JP" altLang="en-US" sz="100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r">
              <a:lnSpc>
                <a:spcPct val="150000"/>
              </a:lnSpc>
            </a:pPr>
            <a:r>
              <a:rPr lang="ja-JP" altLang="en-US" sz="1000">
                <a:latin typeface="メイリオ" panose="020B0604030504040204" pitchFamily="50" charset="-128"/>
                <a:ea typeface="メイリオ" panose="020B0604030504040204" pitchFamily="50" charset="-128"/>
              </a:rPr>
              <a:t>草々</a:t>
            </a:r>
          </a:p>
        </p:txBody>
      </p:sp>
      <p:sp>
        <p:nvSpPr>
          <p:cNvPr id="2155" name="Rectangle 107">
            <a:extLst>
              <a:ext uri="{FF2B5EF4-FFF2-40B4-BE49-F238E27FC236}">
                <a16:creationId xmlns:a16="http://schemas.microsoft.com/office/drawing/2014/main" id="{5B578FA4-A361-4134-AD88-EA03197C956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6250" y="1279525"/>
            <a:ext cx="5905500" cy="7416800"/>
          </a:xfrm>
          <a:prstGeom prst="rect">
            <a:avLst/>
          </a:prstGeom>
          <a:noFill/>
          <a:ln w="38100">
            <a:solidFill>
              <a:srgbClr val="333333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AutoShape 2">
            <a:extLst>
              <a:ext uri="{FF2B5EF4-FFF2-40B4-BE49-F238E27FC236}">
                <a16:creationId xmlns:a16="http://schemas.microsoft.com/office/drawing/2014/main" id="{640FBE1B-F1F6-4C78-999D-738F65C241E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4813" y="4087813"/>
            <a:ext cx="6048375" cy="3889375"/>
          </a:xfrm>
          <a:prstGeom prst="roundRect">
            <a:avLst>
              <a:gd name="adj" fmla="val 2852"/>
            </a:avLst>
          </a:prstGeom>
          <a:solidFill>
            <a:srgbClr val="CCFFCC"/>
          </a:solidFill>
          <a:ln w="28575">
            <a:solidFill>
              <a:srgbClr val="339966"/>
            </a:solidFill>
            <a:round/>
            <a:headEnd/>
            <a:tailEnd/>
          </a:ln>
          <a:effectLst>
            <a:outerShdw dist="35921" dir="2700000" algn="ctr" rotWithShape="0">
              <a:srgbClr val="5F5F5F"/>
            </a:outerShdw>
          </a:effec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7411" name="AutoShape 3">
            <a:extLst>
              <a:ext uri="{FF2B5EF4-FFF2-40B4-BE49-F238E27FC236}">
                <a16:creationId xmlns:a16="http://schemas.microsoft.com/office/drawing/2014/main" id="{1A9A3978-9D96-439E-9AF4-C44359C1BA0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4813" y="1352550"/>
            <a:ext cx="3095625" cy="1584325"/>
          </a:xfrm>
          <a:prstGeom prst="roundRect">
            <a:avLst>
              <a:gd name="adj" fmla="val 11222"/>
            </a:avLst>
          </a:prstGeom>
          <a:solidFill>
            <a:srgbClr val="CCFFCC"/>
          </a:solidFill>
          <a:ln w="28575">
            <a:solidFill>
              <a:srgbClr val="339966"/>
            </a:solidFill>
            <a:round/>
            <a:headEnd/>
            <a:tailEnd/>
          </a:ln>
          <a:effectLst>
            <a:outerShdw dist="35921" dir="2700000" algn="ctr" rotWithShape="0">
              <a:srgbClr val="5F5F5F"/>
            </a:outerShdw>
          </a:effec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7412" name="Text Box 4">
            <a:extLst>
              <a:ext uri="{FF2B5EF4-FFF2-40B4-BE49-F238E27FC236}">
                <a16:creationId xmlns:a16="http://schemas.microsoft.com/office/drawing/2014/main" id="{B815B898-1FC5-4550-B640-1756A499D31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73388" y="9274175"/>
            <a:ext cx="94615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ja-JP" altLang="en-US" sz="1000" b="1">
                <a:ea typeface="メイリオ" panose="020B0604030504040204" pitchFamily="50" charset="-128"/>
              </a:rPr>
              <a:t>　（ロゴ）　</a:t>
            </a:r>
          </a:p>
        </p:txBody>
      </p:sp>
      <p:sp>
        <p:nvSpPr>
          <p:cNvPr id="17413" name="Text Box 5">
            <a:extLst>
              <a:ext uri="{FF2B5EF4-FFF2-40B4-BE49-F238E27FC236}">
                <a16:creationId xmlns:a16="http://schemas.microsoft.com/office/drawing/2014/main" id="{4DD15CE4-5665-4F85-ACA9-4940698A573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0713" y="4678363"/>
            <a:ext cx="5616575" cy="730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rIns="36000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1400">
                <a:latin typeface="メイリオ" panose="020B0604030504040204" pitchFamily="50" charset="-128"/>
                <a:ea typeface="メイリオ" panose="020B0604030504040204" pitchFamily="50" charset="-128"/>
              </a:rPr>
              <a:t>文章スペース、文章スペース、文章スペース、文章スペース、文章スペース</a:t>
            </a:r>
          </a:p>
        </p:txBody>
      </p:sp>
      <p:sp>
        <p:nvSpPr>
          <p:cNvPr id="17414" name="AutoShape 6">
            <a:extLst>
              <a:ext uri="{FF2B5EF4-FFF2-40B4-BE49-F238E27FC236}">
                <a16:creationId xmlns:a16="http://schemas.microsoft.com/office/drawing/2014/main" id="{0550A0CA-0472-4803-9A87-CF116A4B868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29000" y="1639888"/>
            <a:ext cx="287338" cy="1081087"/>
          </a:xfrm>
          <a:prstGeom prst="leftArrow">
            <a:avLst>
              <a:gd name="adj1" fmla="val 62704"/>
              <a:gd name="adj2" fmla="val 73449"/>
            </a:avLst>
          </a:prstGeom>
          <a:solidFill>
            <a:srgbClr val="008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7416" name="Line 8">
            <a:extLst>
              <a:ext uri="{FF2B5EF4-FFF2-40B4-BE49-F238E27FC236}">
                <a16:creationId xmlns:a16="http://schemas.microsoft.com/office/drawing/2014/main" id="{5CC56B35-74EA-47C4-8CB0-AD6A34CACDB4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4149725" y="1208088"/>
            <a:ext cx="2232025" cy="0"/>
          </a:xfrm>
          <a:prstGeom prst="line">
            <a:avLst/>
          </a:prstGeom>
          <a:noFill/>
          <a:ln w="3175">
            <a:solidFill>
              <a:srgbClr val="969696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7417" name="Text Box 9">
            <a:extLst>
              <a:ext uri="{FF2B5EF4-FFF2-40B4-BE49-F238E27FC236}">
                <a16:creationId xmlns:a16="http://schemas.microsoft.com/office/drawing/2014/main" id="{BFE64BD4-5C4E-4AAA-9388-7C922D42449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40200" y="962025"/>
            <a:ext cx="69215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ja-JP" altLang="en-US" sz="1000">
                <a:ea typeface="メイリオ" panose="020B0604030504040204" pitchFamily="50" charset="-128"/>
              </a:rPr>
              <a:t>送付日：</a:t>
            </a:r>
          </a:p>
        </p:txBody>
      </p:sp>
      <p:sp>
        <p:nvSpPr>
          <p:cNvPr id="17418" name="Text Box 10">
            <a:extLst>
              <a:ext uri="{FF2B5EF4-FFF2-40B4-BE49-F238E27FC236}">
                <a16:creationId xmlns:a16="http://schemas.microsoft.com/office/drawing/2014/main" id="{9B147E82-B2A3-41E4-81EF-2642759AB3F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13325" y="962025"/>
            <a:ext cx="139065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1000">
                <a:latin typeface="メイリオ" panose="020B0604030504040204" pitchFamily="50" charset="-128"/>
                <a:ea typeface="メイリオ" panose="020B0604030504040204" pitchFamily="50" charset="-128"/>
              </a:rPr>
              <a:t>2012</a:t>
            </a:r>
            <a:r>
              <a:rPr lang="ja-JP" altLang="en-US" sz="1000">
                <a:latin typeface="メイリオ" panose="020B0604030504040204" pitchFamily="50" charset="-128"/>
                <a:ea typeface="メイリオ" panose="020B0604030504040204" pitchFamily="50" charset="-128"/>
              </a:rPr>
              <a:t>年　３月　１日</a:t>
            </a:r>
          </a:p>
        </p:txBody>
      </p:sp>
      <p:sp>
        <p:nvSpPr>
          <p:cNvPr id="17419" name="Line 11">
            <a:extLst>
              <a:ext uri="{FF2B5EF4-FFF2-40B4-BE49-F238E27FC236}">
                <a16:creationId xmlns:a16="http://schemas.microsoft.com/office/drawing/2014/main" id="{2B93F89F-180C-443A-A3A9-D17CE5972059}"/>
              </a:ext>
            </a:extLst>
          </p:cNvPr>
          <p:cNvSpPr>
            <a:spLocks noChangeShapeType="1"/>
          </p:cNvSpPr>
          <p:nvPr/>
        </p:nvSpPr>
        <p:spPr bwMode="auto">
          <a:xfrm>
            <a:off x="549275" y="4997450"/>
            <a:ext cx="5759450" cy="0"/>
          </a:xfrm>
          <a:prstGeom prst="line">
            <a:avLst/>
          </a:prstGeom>
          <a:noFill/>
          <a:ln w="6350">
            <a:solidFill>
              <a:srgbClr val="339966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7420" name="Line 12">
            <a:extLst>
              <a:ext uri="{FF2B5EF4-FFF2-40B4-BE49-F238E27FC236}">
                <a16:creationId xmlns:a16="http://schemas.microsoft.com/office/drawing/2014/main" id="{41695440-FB14-4716-9752-11D3D7D01D60}"/>
              </a:ext>
            </a:extLst>
          </p:cNvPr>
          <p:cNvSpPr>
            <a:spLocks noChangeShapeType="1"/>
          </p:cNvSpPr>
          <p:nvPr/>
        </p:nvSpPr>
        <p:spPr bwMode="auto">
          <a:xfrm>
            <a:off x="549275" y="5318125"/>
            <a:ext cx="5759450" cy="0"/>
          </a:xfrm>
          <a:prstGeom prst="line">
            <a:avLst/>
          </a:prstGeom>
          <a:noFill/>
          <a:ln w="6350">
            <a:solidFill>
              <a:srgbClr val="339966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7421" name="Line 13">
            <a:extLst>
              <a:ext uri="{FF2B5EF4-FFF2-40B4-BE49-F238E27FC236}">
                <a16:creationId xmlns:a16="http://schemas.microsoft.com/office/drawing/2014/main" id="{B7F1CC3A-69E7-47FA-B88C-38999DD750DD}"/>
              </a:ext>
            </a:extLst>
          </p:cNvPr>
          <p:cNvSpPr>
            <a:spLocks noChangeShapeType="1"/>
          </p:cNvSpPr>
          <p:nvPr/>
        </p:nvSpPr>
        <p:spPr bwMode="auto">
          <a:xfrm>
            <a:off x="549275" y="5638800"/>
            <a:ext cx="5759450" cy="0"/>
          </a:xfrm>
          <a:prstGeom prst="line">
            <a:avLst/>
          </a:prstGeom>
          <a:noFill/>
          <a:ln w="6350">
            <a:solidFill>
              <a:srgbClr val="339966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7422" name="Line 14">
            <a:extLst>
              <a:ext uri="{FF2B5EF4-FFF2-40B4-BE49-F238E27FC236}">
                <a16:creationId xmlns:a16="http://schemas.microsoft.com/office/drawing/2014/main" id="{3CB94A63-9CFD-48C6-AA34-C40D30FE9027}"/>
              </a:ext>
            </a:extLst>
          </p:cNvPr>
          <p:cNvSpPr>
            <a:spLocks noChangeShapeType="1"/>
          </p:cNvSpPr>
          <p:nvPr/>
        </p:nvSpPr>
        <p:spPr bwMode="auto">
          <a:xfrm>
            <a:off x="549275" y="5961063"/>
            <a:ext cx="5759450" cy="0"/>
          </a:xfrm>
          <a:prstGeom prst="line">
            <a:avLst/>
          </a:prstGeom>
          <a:noFill/>
          <a:ln w="6350">
            <a:solidFill>
              <a:srgbClr val="339966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7423" name="Line 15">
            <a:extLst>
              <a:ext uri="{FF2B5EF4-FFF2-40B4-BE49-F238E27FC236}">
                <a16:creationId xmlns:a16="http://schemas.microsoft.com/office/drawing/2014/main" id="{B9F9C9BF-CEE6-4317-A1EA-5F10BD9F39BD}"/>
              </a:ext>
            </a:extLst>
          </p:cNvPr>
          <p:cNvSpPr>
            <a:spLocks noChangeShapeType="1"/>
          </p:cNvSpPr>
          <p:nvPr/>
        </p:nvSpPr>
        <p:spPr bwMode="auto">
          <a:xfrm>
            <a:off x="549275" y="6281738"/>
            <a:ext cx="5759450" cy="0"/>
          </a:xfrm>
          <a:prstGeom prst="line">
            <a:avLst/>
          </a:prstGeom>
          <a:noFill/>
          <a:ln w="6350">
            <a:solidFill>
              <a:srgbClr val="339966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7424" name="Line 16">
            <a:extLst>
              <a:ext uri="{FF2B5EF4-FFF2-40B4-BE49-F238E27FC236}">
                <a16:creationId xmlns:a16="http://schemas.microsoft.com/office/drawing/2014/main" id="{33A5C9DA-9F06-47C2-840E-86BC0F6E1A75}"/>
              </a:ext>
            </a:extLst>
          </p:cNvPr>
          <p:cNvSpPr>
            <a:spLocks noChangeShapeType="1"/>
          </p:cNvSpPr>
          <p:nvPr/>
        </p:nvSpPr>
        <p:spPr bwMode="auto">
          <a:xfrm>
            <a:off x="549275" y="6602413"/>
            <a:ext cx="5759450" cy="0"/>
          </a:xfrm>
          <a:prstGeom prst="line">
            <a:avLst/>
          </a:prstGeom>
          <a:noFill/>
          <a:ln w="6350">
            <a:solidFill>
              <a:srgbClr val="339966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7425" name="Line 17">
            <a:extLst>
              <a:ext uri="{FF2B5EF4-FFF2-40B4-BE49-F238E27FC236}">
                <a16:creationId xmlns:a16="http://schemas.microsoft.com/office/drawing/2014/main" id="{ED833042-2018-47B6-B3E1-5304A401C978}"/>
              </a:ext>
            </a:extLst>
          </p:cNvPr>
          <p:cNvSpPr>
            <a:spLocks noChangeShapeType="1"/>
          </p:cNvSpPr>
          <p:nvPr/>
        </p:nvSpPr>
        <p:spPr bwMode="auto">
          <a:xfrm>
            <a:off x="549275" y="6924675"/>
            <a:ext cx="5759450" cy="0"/>
          </a:xfrm>
          <a:prstGeom prst="line">
            <a:avLst/>
          </a:prstGeom>
          <a:noFill/>
          <a:ln w="6350">
            <a:solidFill>
              <a:srgbClr val="339966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7426" name="Line 18">
            <a:extLst>
              <a:ext uri="{FF2B5EF4-FFF2-40B4-BE49-F238E27FC236}">
                <a16:creationId xmlns:a16="http://schemas.microsoft.com/office/drawing/2014/main" id="{23D2339E-4C21-4097-8479-793C4B76A8DD}"/>
              </a:ext>
            </a:extLst>
          </p:cNvPr>
          <p:cNvSpPr>
            <a:spLocks noChangeShapeType="1"/>
          </p:cNvSpPr>
          <p:nvPr/>
        </p:nvSpPr>
        <p:spPr bwMode="auto">
          <a:xfrm>
            <a:off x="549275" y="7245350"/>
            <a:ext cx="5759450" cy="0"/>
          </a:xfrm>
          <a:prstGeom prst="line">
            <a:avLst/>
          </a:prstGeom>
          <a:noFill/>
          <a:ln w="6350">
            <a:solidFill>
              <a:srgbClr val="339966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7427" name="Line 19">
            <a:extLst>
              <a:ext uri="{FF2B5EF4-FFF2-40B4-BE49-F238E27FC236}">
                <a16:creationId xmlns:a16="http://schemas.microsoft.com/office/drawing/2014/main" id="{E44DB3D5-4D57-4372-B379-2BC0E3140FC8}"/>
              </a:ext>
            </a:extLst>
          </p:cNvPr>
          <p:cNvSpPr>
            <a:spLocks noChangeShapeType="1"/>
          </p:cNvSpPr>
          <p:nvPr/>
        </p:nvSpPr>
        <p:spPr bwMode="auto">
          <a:xfrm>
            <a:off x="549275" y="7567613"/>
            <a:ext cx="5759450" cy="0"/>
          </a:xfrm>
          <a:prstGeom prst="line">
            <a:avLst/>
          </a:prstGeom>
          <a:noFill/>
          <a:ln w="6350">
            <a:solidFill>
              <a:srgbClr val="339966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7432" name="AutoShape 24">
            <a:extLst>
              <a:ext uri="{FF2B5EF4-FFF2-40B4-BE49-F238E27FC236}">
                <a16:creationId xmlns:a16="http://schemas.microsoft.com/office/drawing/2014/main" id="{6F80FA47-5E5F-4E5D-83DF-8E7BF4863DA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16338" y="1352550"/>
            <a:ext cx="2736850" cy="1584325"/>
          </a:xfrm>
          <a:prstGeom prst="roundRect">
            <a:avLst>
              <a:gd name="adj" fmla="val 11222"/>
            </a:avLst>
          </a:prstGeom>
          <a:solidFill>
            <a:srgbClr val="CCFFCC"/>
          </a:solidFill>
          <a:ln w="28575">
            <a:solidFill>
              <a:srgbClr val="339966"/>
            </a:solidFill>
            <a:round/>
            <a:headEnd/>
            <a:tailEnd/>
          </a:ln>
          <a:effectLst>
            <a:outerShdw dist="35921" dir="2700000" algn="ctr" rotWithShape="0">
              <a:srgbClr val="5F5F5F"/>
            </a:outerShdw>
          </a:effec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7433" name="Text Box 25">
            <a:extLst>
              <a:ext uri="{FF2B5EF4-FFF2-40B4-BE49-F238E27FC236}">
                <a16:creationId xmlns:a16="http://schemas.microsoft.com/office/drawing/2014/main" id="{FB883970-2BA5-4C53-8679-17700D09EA3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33825" y="1423988"/>
            <a:ext cx="2232025" cy="1481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rIns="36000">
            <a:spAutoFit/>
          </a:bodyPr>
          <a:lstStyle/>
          <a:p>
            <a:pPr>
              <a:lnSpc>
                <a:spcPct val="120000"/>
              </a:lnSpc>
            </a:pPr>
            <a:r>
              <a:rPr lang="ja-JP" altLang="en-US" sz="1600" b="1">
                <a:latin typeface="メイリオ" panose="020B0604030504040204" pitchFamily="50" charset="-128"/>
                <a:ea typeface="メイリオ" panose="020B0604030504040204" pitchFamily="50" charset="-128"/>
              </a:rPr>
              <a:t>会社名</a:t>
            </a:r>
          </a:p>
          <a:p>
            <a:pPr>
              <a:lnSpc>
                <a:spcPct val="120000"/>
              </a:lnSpc>
            </a:pPr>
            <a:r>
              <a:rPr lang="ja-JP" altLang="en-US" sz="1000">
                <a:latin typeface="メイリオ" panose="020B0604030504040204" pitchFamily="50" charset="-128"/>
                <a:ea typeface="メイリオ" panose="020B0604030504040204" pitchFamily="50" charset="-128"/>
              </a:rPr>
              <a:t>部署名　送付者名</a:t>
            </a:r>
          </a:p>
          <a:p>
            <a:pPr>
              <a:lnSpc>
                <a:spcPct val="120000"/>
              </a:lnSpc>
            </a:pPr>
            <a:r>
              <a:rPr lang="ja-JP" altLang="en-US" sz="1000">
                <a:latin typeface="メイリオ" panose="020B0604030504040204" pitchFamily="50" charset="-128"/>
                <a:ea typeface="メイリオ" panose="020B0604030504040204" pitchFamily="50" charset="-128"/>
              </a:rPr>
              <a:t>住所</a:t>
            </a:r>
          </a:p>
          <a:p>
            <a:pPr>
              <a:lnSpc>
                <a:spcPct val="120000"/>
              </a:lnSpc>
            </a:pPr>
            <a:endParaRPr lang="ja-JP" altLang="en-US" sz="100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ct val="120000"/>
              </a:lnSpc>
            </a:pPr>
            <a:r>
              <a:rPr lang="ja-JP" altLang="en-US" sz="1000">
                <a:latin typeface="メイリオ" panose="020B0604030504040204" pitchFamily="50" charset="-128"/>
                <a:ea typeface="メイリオ" panose="020B0604030504040204" pitchFamily="50" charset="-128"/>
              </a:rPr>
              <a:t>電話番号</a:t>
            </a:r>
          </a:p>
          <a:p>
            <a:pPr>
              <a:lnSpc>
                <a:spcPct val="120000"/>
              </a:lnSpc>
            </a:pPr>
            <a:r>
              <a:rPr lang="en-US" altLang="ja-JP" sz="1000">
                <a:latin typeface="メイリオ" panose="020B0604030504040204" pitchFamily="50" charset="-128"/>
                <a:ea typeface="メイリオ" panose="020B0604030504040204" pitchFamily="50" charset="-128"/>
              </a:rPr>
              <a:t>FAX</a:t>
            </a:r>
            <a:r>
              <a:rPr lang="ja-JP" altLang="en-US" sz="1000">
                <a:latin typeface="メイリオ" panose="020B0604030504040204" pitchFamily="50" charset="-128"/>
                <a:ea typeface="メイリオ" panose="020B0604030504040204" pitchFamily="50" charset="-128"/>
              </a:rPr>
              <a:t>番号</a:t>
            </a:r>
          </a:p>
          <a:p>
            <a:pPr>
              <a:lnSpc>
                <a:spcPct val="120000"/>
              </a:lnSpc>
            </a:pPr>
            <a:r>
              <a:rPr lang="ja-JP" altLang="en-US" sz="1000">
                <a:latin typeface="メイリオ" panose="020B0604030504040204" pitchFamily="50" charset="-128"/>
                <a:ea typeface="メイリオ" panose="020B0604030504040204" pitchFamily="50" charset="-128"/>
              </a:rPr>
              <a:t>メール</a:t>
            </a:r>
          </a:p>
        </p:txBody>
      </p:sp>
      <p:sp>
        <p:nvSpPr>
          <p:cNvPr id="17434" name="Text Box 26">
            <a:extLst>
              <a:ext uri="{FF2B5EF4-FFF2-40B4-BE49-F238E27FC236}">
                <a16:creationId xmlns:a16="http://schemas.microsoft.com/office/drawing/2014/main" id="{9CB00C32-2012-43A1-A1D6-F1F36744649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0713" y="1423988"/>
            <a:ext cx="2159000" cy="482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rIns="36000">
            <a:spAutoFit/>
          </a:bodyPr>
          <a:lstStyle/>
          <a:p>
            <a:pPr>
              <a:lnSpc>
                <a:spcPct val="160000"/>
              </a:lnSpc>
            </a:pPr>
            <a:r>
              <a:rPr lang="ja-JP" altLang="en-US" sz="1600" b="1">
                <a:latin typeface="メイリオ" panose="020B0604030504040204" pitchFamily="50" charset="-128"/>
                <a:ea typeface="メイリオ" panose="020B0604030504040204" pitchFamily="50" charset="-128"/>
              </a:rPr>
              <a:t>会社名</a:t>
            </a:r>
          </a:p>
        </p:txBody>
      </p:sp>
      <p:sp>
        <p:nvSpPr>
          <p:cNvPr id="17435" name="Line 27">
            <a:extLst>
              <a:ext uri="{FF2B5EF4-FFF2-40B4-BE49-F238E27FC236}">
                <a16:creationId xmlns:a16="http://schemas.microsoft.com/office/drawing/2014/main" id="{F9466039-1B0F-456C-B315-44220E534C0F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620713" y="2289175"/>
            <a:ext cx="2663825" cy="0"/>
          </a:xfrm>
          <a:prstGeom prst="line">
            <a:avLst/>
          </a:prstGeom>
          <a:noFill/>
          <a:ln w="3175">
            <a:solidFill>
              <a:srgbClr val="969696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7436" name="Line 28">
            <a:extLst>
              <a:ext uri="{FF2B5EF4-FFF2-40B4-BE49-F238E27FC236}">
                <a16:creationId xmlns:a16="http://schemas.microsoft.com/office/drawing/2014/main" id="{A90F9DDE-FA0F-4E3E-98F6-BF2127B4246E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620713" y="2794000"/>
            <a:ext cx="2663825" cy="0"/>
          </a:xfrm>
          <a:prstGeom prst="line">
            <a:avLst/>
          </a:prstGeom>
          <a:noFill/>
          <a:ln w="3175">
            <a:solidFill>
              <a:srgbClr val="969696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7437" name="Text Box 29">
            <a:extLst>
              <a:ext uri="{FF2B5EF4-FFF2-40B4-BE49-F238E27FC236}">
                <a16:creationId xmlns:a16="http://schemas.microsoft.com/office/drawing/2014/main" id="{63EB4846-536A-43D1-95F1-80E899DAE13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05150" y="2433638"/>
            <a:ext cx="250825" cy="431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rIns="36000">
            <a:spAutoFit/>
          </a:bodyPr>
          <a:lstStyle/>
          <a:p>
            <a:pPr>
              <a:lnSpc>
                <a:spcPct val="160000"/>
              </a:lnSpc>
            </a:pPr>
            <a:r>
              <a:rPr lang="ja-JP" altLang="en-US" sz="1400" b="1">
                <a:latin typeface="メイリオ" panose="020B0604030504040204" pitchFamily="50" charset="-128"/>
                <a:ea typeface="メイリオ" panose="020B0604030504040204" pitchFamily="50" charset="-128"/>
              </a:rPr>
              <a:t>様</a:t>
            </a:r>
          </a:p>
        </p:txBody>
      </p:sp>
      <p:sp>
        <p:nvSpPr>
          <p:cNvPr id="17438" name="Text Box 30">
            <a:extLst>
              <a:ext uri="{FF2B5EF4-FFF2-40B4-BE49-F238E27FC236}">
                <a16:creationId xmlns:a16="http://schemas.microsoft.com/office/drawing/2014/main" id="{CF5F1E7F-4B9A-4B60-BA0F-9BF0D373DFB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81075" y="2286000"/>
            <a:ext cx="1851025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rIns="36000">
            <a:spAutoFit/>
          </a:bodyPr>
          <a:lstStyle/>
          <a:p>
            <a:pPr>
              <a:lnSpc>
                <a:spcPct val="160000"/>
              </a:lnSpc>
            </a:pPr>
            <a:r>
              <a:rPr lang="en-US" altLang="ja-JP" sz="2000" b="1">
                <a:latin typeface="メイリオ" panose="020B0604030504040204" pitchFamily="50" charset="-128"/>
                <a:ea typeface="メイリオ" panose="020B0604030504040204" pitchFamily="50" charset="-128"/>
              </a:rPr>
              <a:t>○○○</a:t>
            </a:r>
            <a:r>
              <a:rPr lang="ja-JP" altLang="en-US" sz="2000" b="1">
                <a:latin typeface="メイリオ" panose="020B0604030504040204" pitchFamily="50" charset="-128"/>
                <a:ea typeface="メイリオ" panose="020B0604030504040204" pitchFamily="50" charset="-128"/>
              </a:rPr>
              <a:t>　○○○</a:t>
            </a:r>
          </a:p>
        </p:txBody>
      </p:sp>
      <p:sp>
        <p:nvSpPr>
          <p:cNvPr id="17439" name="Text Box 31">
            <a:extLst>
              <a:ext uri="{FF2B5EF4-FFF2-40B4-BE49-F238E27FC236}">
                <a16:creationId xmlns:a16="http://schemas.microsoft.com/office/drawing/2014/main" id="{6EDA2318-C13C-4A68-8D71-FE034161730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0713" y="1928813"/>
            <a:ext cx="530225" cy="384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rIns="36000">
            <a:spAutoFit/>
          </a:bodyPr>
          <a:lstStyle/>
          <a:p>
            <a:pPr>
              <a:lnSpc>
                <a:spcPct val="160000"/>
              </a:lnSpc>
            </a:pPr>
            <a:r>
              <a:rPr lang="ja-JP" altLang="en-US" sz="1200" b="1">
                <a:latin typeface="メイリオ" panose="020B0604030504040204" pitchFamily="50" charset="-128"/>
                <a:ea typeface="メイリオ" panose="020B0604030504040204" pitchFamily="50" charset="-128"/>
              </a:rPr>
              <a:t>部署名</a:t>
            </a:r>
          </a:p>
        </p:txBody>
      </p:sp>
      <p:sp>
        <p:nvSpPr>
          <p:cNvPr id="17440" name="Text Box 32">
            <a:extLst>
              <a:ext uri="{FF2B5EF4-FFF2-40B4-BE49-F238E27FC236}">
                <a16:creationId xmlns:a16="http://schemas.microsoft.com/office/drawing/2014/main" id="{C7603251-93F7-42EE-9389-2F49E46CA3E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4813" y="3081338"/>
            <a:ext cx="6048375" cy="915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rIns="36000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1200">
                <a:ea typeface="メイリオ" panose="020B0604030504040204" pitchFamily="50" charset="-128"/>
              </a:rPr>
              <a:t>前略、いつも御世話になり有難うございます。</a:t>
            </a:r>
          </a:p>
          <a:p>
            <a:pPr>
              <a:lnSpc>
                <a:spcPct val="150000"/>
              </a:lnSpc>
            </a:pPr>
            <a:r>
              <a:rPr lang="ja-JP" altLang="en-US" sz="1200">
                <a:ea typeface="メイリオ" panose="020B0604030504040204" pitchFamily="50" charset="-128"/>
              </a:rPr>
              <a:t>下記の書類を送付させていただきましたので、ご査収の程宜しくお願い申し上げます。</a:t>
            </a:r>
          </a:p>
          <a:p>
            <a:pPr algn="r">
              <a:lnSpc>
                <a:spcPct val="150000"/>
              </a:lnSpc>
            </a:pPr>
            <a:r>
              <a:rPr lang="ja-JP" altLang="en-US" sz="1200">
                <a:ea typeface="メイリオ" panose="020B0604030504040204" pitchFamily="50" charset="-128"/>
              </a:rPr>
              <a:t>草々</a:t>
            </a:r>
          </a:p>
        </p:txBody>
      </p:sp>
      <p:sp>
        <p:nvSpPr>
          <p:cNvPr id="17441" name="Text Box 33">
            <a:extLst>
              <a:ext uri="{FF2B5EF4-FFF2-40B4-BE49-F238E27FC236}">
                <a16:creationId xmlns:a16="http://schemas.microsoft.com/office/drawing/2014/main" id="{3D95030C-8879-4545-B1E6-E8D5FC20C1F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81075" y="4181475"/>
            <a:ext cx="4968875" cy="411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rIns="3600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ja-JP" altLang="en-US" sz="1400" b="1">
                <a:ea typeface="メイリオ" panose="020B0604030504040204" pitchFamily="50" charset="-128"/>
              </a:rPr>
              <a:t>記</a:t>
            </a:r>
          </a:p>
        </p:txBody>
      </p:sp>
      <p:sp>
        <p:nvSpPr>
          <p:cNvPr id="17443" name="AutoShape 35">
            <a:extLst>
              <a:ext uri="{FF2B5EF4-FFF2-40B4-BE49-F238E27FC236}">
                <a16:creationId xmlns:a16="http://schemas.microsoft.com/office/drawing/2014/main" id="{AB4A2559-0BAB-4EC3-A4C8-B68FBA8CFAB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4813" y="8193088"/>
            <a:ext cx="6048375" cy="865187"/>
          </a:xfrm>
          <a:prstGeom prst="roundRect">
            <a:avLst>
              <a:gd name="adj" fmla="val 16514"/>
            </a:avLst>
          </a:prstGeom>
          <a:solidFill>
            <a:srgbClr val="CCFFCC"/>
          </a:solidFill>
          <a:ln w="28575">
            <a:solidFill>
              <a:srgbClr val="339966"/>
            </a:solidFill>
            <a:round/>
            <a:headEnd/>
            <a:tailEnd/>
          </a:ln>
          <a:effectLst>
            <a:outerShdw dist="35921" dir="2700000" algn="ctr" rotWithShape="0">
              <a:srgbClr val="5F5F5F"/>
            </a:outerShdw>
          </a:effectLst>
        </p:spPr>
        <p:txBody>
          <a:bodyPr wrap="none" anchor="ctr"/>
          <a:lstStyle/>
          <a:p>
            <a:pPr algn="ctr"/>
            <a:r>
              <a:rPr lang="ja-JP" altLang="en-US" sz="1200">
                <a:latin typeface="メイリオ" panose="020B0604030504040204" pitchFamily="50" charset="-128"/>
                <a:ea typeface="メイリオ" panose="020B0604030504040204" pitchFamily="50" charset="-128"/>
              </a:rPr>
              <a:t>広告スペース</a:t>
            </a:r>
          </a:p>
          <a:p>
            <a:pPr algn="ctr"/>
            <a:r>
              <a:rPr lang="ja-JP" altLang="en-US" sz="1200">
                <a:latin typeface="メイリオ" panose="020B0604030504040204" pitchFamily="50" charset="-128"/>
                <a:ea typeface="メイリオ" panose="020B0604030504040204" pitchFamily="50" charset="-128"/>
              </a:rPr>
              <a:t>（自社製品の</a:t>
            </a:r>
            <a:r>
              <a:rPr lang="en-US" altLang="ja-JP" sz="1200">
                <a:latin typeface="メイリオ" panose="020B0604030504040204" pitchFamily="50" charset="-128"/>
                <a:ea typeface="メイリオ" panose="020B0604030504040204" pitchFamily="50" charset="-128"/>
              </a:rPr>
              <a:t>PR</a:t>
            </a:r>
            <a:r>
              <a:rPr lang="ja-JP" altLang="en-US" sz="1200">
                <a:latin typeface="メイリオ" panose="020B0604030504040204" pitchFamily="50" charset="-128"/>
                <a:ea typeface="メイリオ" panose="020B0604030504040204" pitchFamily="50" charset="-128"/>
              </a:rPr>
              <a:t>広告を挿入する）</a:t>
            </a:r>
          </a:p>
        </p:txBody>
      </p:sp>
      <p:sp>
        <p:nvSpPr>
          <p:cNvPr id="17444" name="WordArt 36">
            <a:extLst>
              <a:ext uri="{FF2B5EF4-FFF2-40B4-BE49-F238E27FC236}">
                <a16:creationId xmlns:a16="http://schemas.microsoft.com/office/drawing/2014/main" id="{6D0EBFC8-801C-47D1-9422-97772A44E950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476250" y="469900"/>
            <a:ext cx="2951163" cy="7381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ja-JP" altLang="en-US" sz="3600" kern="10">
                <a:ln w="19050">
                  <a:solidFill>
                    <a:srgbClr val="0033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CCFF99"/>
                    </a:gs>
                    <a:gs pos="100000">
                      <a:srgbClr val="CCFF99">
                        <a:gamma/>
                        <a:tint val="0"/>
                        <a:invGamma/>
                      </a:srgbClr>
                    </a:gs>
                  </a:gsLst>
                  <a:lin ang="5400000" scaled="1"/>
                </a:gradFill>
                <a:effectLst>
                  <a:outerShdw dist="35921" dir="2700000" algn="ctr" rotWithShape="0">
                    <a:srgbClr val="868686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送 付 状</a:t>
            </a:r>
          </a:p>
        </p:txBody>
      </p:sp>
      <p:sp>
        <p:nvSpPr>
          <p:cNvPr id="17445" name="Text Box 37">
            <a:extLst>
              <a:ext uri="{FF2B5EF4-FFF2-40B4-BE49-F238E27FC236}">
                <a16:creationId xmlns:a16="http://schemas.microsoft.com/office/drawing/2014/main" id="{9FBDCBC2-5B21-4DA0-98CF-31C6B6C48D8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76925" y="7616825"/>
            <a:ext cx="43815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ja-JP" altLang="en-US" sz="1000" b="1">
                <a:ea typeface="メイリオ" panose="020B0604030504040204" pitchFamily="50" charset="-128"/>
              </a:rPr>
              <a:t>以上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2">
            <a:extLst>
              <a:ext uri="{FF2B5EF4-FFF2-40B4-BE49-F238E27FC236}">
                <a16:creationId xmlns:a16="http://schemas.microsoft.com/office/drawing/2014/main" id="{D4B7BD9B-A10D-42BC-A33C-3B70A844813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73388" y="9201150"/>
            <a:ext cx="94615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ja-JP" altLang="en-US" sz="1000" b="1">
                <a:ea typeface="メイリオ" panose="020B0604030504040204" pitchFamily="50" charset="-128"/>
              </a:rPr>
              <a:t>　（ロゴ）　</a:t>
            </a:r>
          </a:p>
        </p:txBody>
      </p:sp>
      <p:sp>
        <p:nvSpPr>
          <p:cNvPr id="12291" name="Line 3">
            <a:extLst>
              <a:ext uri="{FF2B5EF4-FFF2-40B4-BE49-F238E27FC236}">
                <a16:creationId xmlns:a16="http://schemas.microsoft.com/office/drawing/2014/main" id="{0D4035F9-BF2D-4A27-B298-72536487AEE3}"/>
              </a:ext>
            </a:extLst>
          </p:cNvPr>
          <p:cNvSpPr>
            <a:spLocks noChangeShapeType="1"/>
          </p:cNvSpPr>
          <p:nvPr/>
        </p:nvSpPr>
        <p:spPr bwMode="auto">
          <a:xfrm>
            <a:off x="476250" y="4305300"/>
            <a:ext cx="5905500" cy="0"/>
          </a:xfrm>
          <a:prstGeom prst="line">
            <a:avLst/>
          </a:prstGeom>
          <a:noFill/>
          <a:ln w="19050">
            <a:solidFill>
              <a:srgbClr val="333333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292" name="Text Box 4">
            <a:extLst>
              <a:ext uri="{FF2B5EF4-FFF2-40B4-BE49-F238E27FC236}">
                <a16:creationId xmlns:a16="http://schemas.microsoft.com/office/drawing/2014/main" id="{056071F8-2D0C-4E50-90CA-C22DE329919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0713" y="4665663"/>
            <a:ext cx="5616575" cy="411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rIns="36000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1400">
                <a:latin typeface="メイリオ" panose="020B0604030504040204" pitchFamily="50" charset="-128"/>
                <a:ea typeface="メイリオ" panose="020B0604030504040204" pitchFamily="50" charset="-128"/>
              </a:rPr>
              <a:t>送付内容を記載してください。</a:t>
            </a:r>
          </a:p>
        </p:txBody>
      </p:sp>
      <p:sp>
        <p:nvSpPr>
          <p:cNvPr id="12293" name="Line 5">
            <a:extLst>
              <a:ext uri="{FF2B5EF4-FFF2-40B4-BE49-F238E27FC236}">
                <a16:creationId xmlns:a16="http://schemas.microsoft.com/office/drawing/2014/main" id="{81EA34C0-CEE0-4C87-B3AB-F963FB8E5998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476250" y="1858963"/>
            <a:ext cx="5905500" cy="0"/>
          </a:xfrm>
          <a:prstGeom prst="line">
            <a:avLst/>
          </a:prstGeom>
          <a:noFill/>
          <a:ln w="19050">
            <a:solidFill>
              <a:srgbClr val="333333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294" name="Line 6">
            <a:extLst>
              <a:ext uri="{FF2B5EF4-FFF2-40B4-BE49-F238E27FC236}">
                <a16:creationId xmlns:a16="http://schemas.microsoft.com/office/drawing/2014/main" id="{70543D9B-E22B-46AF-A7E1-2DF486B7A1BC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476250" y="2217738"/>
            <a:ext cx="3384550" cy="0"/>
          </a:xfrm>
          <a:prstGeom prst="line">
            <a:avLst/>
          </a:prstGeom>
          <a:noFill/>
          <a:ln w="3175">
            <a:solidFill>
              <a:srgbClr val="969696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295" name="Line 7">
            <a:extLst>
              <a:ext uri="{FF2B5EF4-FFF2-40B4-BE49-F238E27FC236}">
                <a16:creationId xmlns:a16="http://schemas.microsoft.com/office/drawing/2014/main" id="{5F7F3229-E9E2-4E63-BAD3-7A945DE7D704}"/>
              </a:ext>
            </a:extLst>
          </p:cNvPr>
          <p:cNvSpPr>
            <a:spLocks noChangeShapeType="1"/>
          </p:cNvSpPr>
          <p:nvPr/>
        </p:nvSpPr>
        <p:spPr bwMode="auto">
          <a:xfrm>
            <a:off x="476250" y="4730750"/>
            <a:ext cx="5905500" cy="0"/>
          </a:xfrm>
          <a:prstGeom prst="line">
            <a:avLst/>
          </a:prstGeom>
          <a:noFill/>
          <a:ln w="6350">
            <a:solidFill>
              <a:srgbClr val="969696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296" name="Line 8">
            <a:extLst>
              <a:ext uri="{FF2B5EF4-FFF2-40B4-BE49-F238E27FC236}">
                <a16:creationId xmlns:a16="http://schemas.microsoft.com/office/drawing/2014/main" id="{9F4B3385-F544-455F-93F4-FF2ADE4AD235}"/>
              </a:ext>
            </a:extLst>
          </p:cNvPr>
          <p:cNvSpPr>
            <a:spLocks noChangeShapeType="1"/>
          </p:cNvSpPr>
          <p:nvPr/>
        </p:nvSpPr>
        <p:spPr bwMode="auto">
          <a:xfrm>
            <a:off x="476250" y="5051425"/>
            <a:ext cx="5905500" cy="0"/>
          </a:xfrm>
          <a:prstGeom prst="line">
            <a:avLst/>
          </a:prstGeom>
          <a:noFill/>
          <a:ln w="6350">
            <a:solidFill>
              <a:srgbClr val="969696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297" name="Line 9">
            <a:extLst>
              <a:ext uri="{FF2B5EF4-FFF2-40B4-BE49-F238E27FC236}">
                <a16:creationId xmlns:a16="http://schemas.microsoft.com/office/drawing/2014/main" id="{AB034772-C3D2-4EFE-9C68-918A2045DD2F}"/>
              </a:ext>
            </a:extLst>
          </p:cNvPr>
          <p:cNvSpPr>
            <a:spLocks noChangeShapeType="1"/>
          </p:cNvSpPr>
          <p:nvPr/>
        </p:nvSpPr>
        <p:spPr bwMode="auto">
          <a:xfrm>
            <a:off x="476250" y="5373688"/>
            <a:ext cx="5905500" cy="0"/>
          </a:xfrm>
          <a:prstGeom prst="line">
            <a:avLst/>
          </a:prstGeom>
          <a:noFill/>
          <a:ln w="6350">
            <a:solidFill>
              <a:srgbClr val="969696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298" name="Line 10">
            <a:extLst>
              <a:ext uri="{FF2B5EF4-FFF2-40B4-BE49-F238E27FC236}">
                <a16:creationId xmlns:a16="http://schemas.microsoft.com/office/drawing/2014/main" id="{7FCB343C-FFAC-479C-8440-D6088741C78A}"/>
              </a:ext>
            </a:extLst>
          </p:cNvPr>
          <p:cNvSpPr>
            <a:spLocks noChangeShapeType="1"/>
          </p:cNvSpPr>
          <p:nvPr/>
        </p:nvSpPr>
        <p:spPr bwMode="auto">
          <a:xfrm>
            <a:off x="476250" y="5694363"/>
            <a:ext cx="5905500" cy="0"/>
          </a:xfrm>
          <a:prstGeom prst="line">
            <a:avLst/>
          </a:prstGeom>
          <a:noFill/>
          <a:ln w="6350">
            <a:solidFill>
              <a:srgbClr val="969696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299" name="Line 11">
            <a:extLst>
              <a:ext uri="{FF2B5EF4-FFF2-40B4-BE49-F238E27FC236}">
                <a16:creationId xmlns:a16="http://schemas.microsoft.com/office/drawing/2014/main" id="{96557F8C-4926-4CDA-99BA-3BDCA0B92BBC}"/>
              </a:ext>
            </a:extLst>
          </p:cNvPr>
          <p:cNvSpPr>
            <a:spLocks noChangeShapeType="1"/>
          </p:cNvSpPr>
          <p:nvPr/>
        </p:nvSpPr>
        <p:spPr bwMode="auto">
          <a:xfrm>
            <a:off x="476250" y="6015038"/>
            <a:ext cx="5905500" cy="0"/>
          </a:xfrm>
          <a:prstGeom prst="line">
            <a:avLst/>
          </a:prstGeom>
          <a:noFill/>
          <a:ln w="6350">
            <a:solidFill>
              <a:srgbClr val="969696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300" name="Line 12">
            <a:extLst>
              <a:ext uri="{FF2B5EF4-FFF2-40B4-BE49-F238E27FC236}">
                <a16:creationId xmlns:a16="http://schemas.microsoft.com/office/drawing/2014/main" id="{5596B120-6A48-42AF-9E30-3A181717CEFF}"/>
              </a:ext>
            </a:extLst>
          </p:cNvPr>
          <p:cNvSpPr>
            <a:spLocks noChangeShapeType="1"/>
          </p:cNvSpPr>
          <p:nvPr/>
        </p:nvSpPr>
        <p:spPr bwMode="auto">
          <a:xfrm>
            <a:off x="476250" y="6326188"/>
            <a:ext cx="5905500" cy="0"/>
          </a:xfrm>
          <a:prstGeom prst="line">
            <a:avLst/>
          </a:prstGeom>
          <a:noFill/>
          <a:ln w="6350">
            <a:solidFill>
              <a:srgbClr val="969696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301" name="Line 13">
            <a:extLst>
              <a:ext uri="{FF2B5EF4-FFF2-40B4-BE49-F238E27FC236}">
                <a16:creationId xmlns:a16="http://schemas.microsoft.com/office/drawing/2014/main" id="{15E1E5DF-799A-49FF-AC29-0A25805BDE5E}"/>
              </a:ext>
            </a:extLst>
          </p:cNvPr>
          <p:cNvSpPr>
            <a:spLocks noChangeShapeType="1"/>
          </p:cNvSpPr>
          <p:nvPr/>
        </p:nvSpPr>
        <p:spPr bwMode="auto">
          <a:xfrm>
            <a:off x="476250" y="6646863"/>
            <a:ext cx="5905500" cy="0"/>
          </a:xfrm>
          <a:prstGeom prst="line">
            <a:avLst/>
          </a:prstGeom>
          <a:noFill/>
          <a:ln w="6350">
            <a:solidFill>
              <a:srgbClr val="969696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302" name="Line 14">
            <a:extLst>
              <a:ext uri="{FF2B5EF4-FFF2-40B4-BE49-F238E27FC236}">
                <a16:creationId xmlns:a16="http://schemas.microsoft.com/office/drawing/2014/main" id="{10D1ED2F-292E-414C-A15B-DF3BD70BCCF8}"/>
              </a:ext>
            </a:extLst>
          </p:cNvPr>
          <p:cNvSpPr>
            <a:spLocks noChangeShapeType="1"/>
          </p:cNvSpPr>
          <p:nvPr/>
        </p:nvSpPr>
        <p:spPr bwMode="auto">
          <a:xfrm>
            <a:off x="476250" y="6967538"/>
            <a:ext cx="5905500" cy="0"/>
          </a:xfrm>
          <a:prstGeom prst="line">
            <a:avLst/>
          </a:prstGeom>
          <a:noFill/>
          <a:ln w="6350">
            <a:solidFill>
              <a:srgbClr val="969696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303" name="WordArt 15">
            <a:extLst>
              <a:ext uri="{FF2B5EF4-FFF2-40B4-BE49-F238E27FC236}">
                <a16:creationId xmlns:a16="http://schemas.microsoft.com/office/drawing/2014/main" id="{0FDA311E-813C-4051-8CC0-B9E3BA366498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2384425" y="776288"/>
            <a:ext cx="2089150" cy="5048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ja-JP" altLang="en-US" sz="3600" b="1" kern="10">
                <a:ln w="19050">
                  <a:solidFill>
                    <a:srgbClr val="333333"/>
                  </a:solidFill>
                  <a:round/>
                  <a:headEnd/>
                  <a:tailEnd/>
                </a:ln>
                <a:solidFill>
                  <a:srgbClr val="C0C0C0"/>
                </a:solidFill>
                <a:effectLst>
                  <a:outerShdw dist="35921" dir="2700000" algn="ctr" rotWithShape="0">
                    <a:srgbClr val="868686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送 付 状</a:t>
            </a:r>
          </a:p>
        </p:txBody>
      </p:sp>
      <p:sp>
        <p:nvSpPr>
          <p:cNvPr id="12304" name="Text Box 16">
            <a:extLst>
              <a:ext uri="{FF2B5EF4-FFF2-40B4-BE49-F238E27FC236}">
                <a16:creationId xmlns:a16="http://schemas.microsoft.com/office/drawing/2014/main" id="{47A1ACA5-E6DB-445A-B154-85A6AE9ED88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7213" y="1425575"/>
            <a:ext cx="784225" cy="454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rIns="36000">
            <a:spAutoFit/>
          </a:bodyPr>
          <a:lstStyle/>
          <a:p>
            <a:pPr>
              <a:lnSpc>
                <a:spcPct val="170000"/>
              </a:lnSpc>
            </a:pPr>
            <a:r>
              <a:rPr lang="ja-JP" altLang="en-US" sz="1400" b="1">
                <a:latin typeface="メイリオ" panose="020B0604030504040204" pitchFamily="50" charset="-128"/>
                <a:ea typeface="メイリオ" panose="020B0604030504040204" pitchFamily="50" charset="-128"/>
              </a:rPr>
              <a:t>送付日：</a:t>
            </a:r>
          </a:p>
        </p:txBody>
      </p:sp>
      <p:sp>
        <p:nvSpPr>
          <p:cNvPr id="12305" name="Text Box 17">
            <a:extLst>
              <a:ext uri="{FF2B5EF4-FFF2-40B4-BE49-F238E27FC236}">
                <a16:creationId xmlns:a16="http://schemas.microsoft.com/office/drawing/2014/main" id="{780A5573-EDC2-4D06-8177-F70E2594979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12875" y="1425575"/>
            <a:ext cx="1724025" cy="454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rIns="36000">
            <a:spAutoFit/>
          </a:bodyPr>
          <a:lstStyle/>
          <a:p>
            <a:pPr>
              <a:lnSpc>
                <a:spcPct val="170000"/>
              </a:lnSpc>
            </a:pPr>
            <a:r>
              <a:rPr lang="en-US" altLang="ja-JP" sz="1400" b="1">
                <a:latin typeface="メイリオ" panose="020B0604030504040204" pitchFamily="50" charset="-128"/>
                <a:ea typeface="メイリオ" panose="020B0604030504040204" pitchFamily="50" charset="-128"/>
              </a:rPr>
              <a:t>20XX</a:t>
            </a:r>
            <a:r>
              <a:rPr lang="ja-JP" altLang="en-US" sz="1400" b="1">
                <a:latin typeface="メイリオ" panose="020B0604030504040204" pitchFamily="50" charset="-128"/>
                <a:ea typeface="メイリオ" panose="020B0604030504040204" pitchFamily="50" charset="-128"/>
              </a:rPr>
              <a:t>年　</a:t>
            </a:r>
            <a:r>
              <a:rPr lang="en-US" altLang="ja-JP" sz="1400" b="1">
                <a:latin typeface="メイリオ" panose="020B0604030504040204" pitchFamily="50" charset="-128"/>
                <a:ea typeface="メイリオ" panose="020B0604030504040204" pitchFamily="50" charset="-128"/>
              </a:rPr>
              <a:t>X</a:t>
            </a:r>
            <a:r>
              <a:rPr lang="ja-JP" altLang="en-US" sz="1400" b="1">
                <a:latin typeface="メイリオ" panose="020B0604030504040204" pitchFamily="50" charset="-128"/>
                <a:ea typeface="メイリオ" panose="020B0604030504040204" pitchFamily="50" charset="-128"/>
              </a:rPr>
              <a:t>月　</a:t>
            </a:r>
            <a:r>
              <a:rPr lang="en-US" altLang="ja-JP" sz="1400" b="1">
                <a:latin typeface="メイリオ" panose="020B0604030504040204" pitchFamily="50" charset="-128"/>
                <a:ea typeface="メイリオ" panose="020B0604030504040204" pitchFamily="50" charset="-128"/>
              </a:rPr>
              <a:t>X</a:t>
            </a:r>
            <a:r>
              <a:rPr lang="ja-JP" altLang="en-US" sz="1400" b="1">
                <a:latin typeface="メイリオ" panose="020B0604030504040204" pitchFamily="50" charset="-128"/>
                <a:ea typeface="メイリオ" panose="020B0604030504040204" pitchFamily="50" charset="-128"/>
              </a:rPr>
              <a:t>日</a:t>
            </a:r>
          </a:p>
        </p:txBody>
      </p:sp>
      <p:sp>
        <p:nvSpPr>
          <p:cNvPr id="12306" name="Text Box 18">
            <a:extLst>
              <a:ext uri="{FF2B5EF4-FFF2-40B4-BE49-F238E27FC236}">
                <a16:creationId xmlns:a16="http://schemas.microsoft.com/office/drawing/2014/main" id="{9057766C-4764-48CA-8FFC-10191C8BF49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9275" y="1857375"/>
            <a:ext cx="2592388" cy="815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rIns="36000">
            <a:spAutoFit/>
          </a:bodyPr>
          <a:lstStyle/>
          <a:p>
            <a:pPr>
              <a:lnSpc>
                <a:spcPct val="170000"/>
              </a:lnSpc>
            </a:pPr>
            <a:r>
              <a:rPr lang="ja-JP" altLang="en-US" sz="1400" b="1">
                <a:latin typeface="メイリオ" panose="020B0604030504040204" pitchFamily="50" charset="-128"/>
                <a:ea typeface="メイリオ" panose="020B0604030504040204" pitchFamily="50" charset="-128"/>
              </a:rPr>
              <a:t>会社名</a:t>
            </a:r>
          </a:p>
          <a:p>
            <a:pPr>
              <a:lnSpc>
                <a:spcPct val="170000"/>
              </a:lnSpc>
            </a:pPr>
            <a:r>
              <a:rPr lang="ja-JP" altLang="en-US" sz="1400" b="1">
                <a:latin typeface="メイリオ" panose="020B0604030504040204" pitchFamily="50" charset="-128"/>
                <a:ea typeface="メイリオ" panose="020B0604030504040204" pitchFamily="50" charset="-128"/>
              </a:rPr>
              <a:t>部署名</a:t>
            </a:r>
          </a:p>
        </p:txBody>
      </p:sp>
      <p:sp>
        <p:nvSpPr>
          <p:cNvPr id="12307" name="Text Box 19">
            <a:extLst>
              <a:ext uri="{FF2B5EF4-FFF2-40B4-BE49-F238E27FC236}">
                <a16:creationId xmlns:a16="http://schemas.microsoft.com/office/drawing/2014/main" id="{8E7456C1-9EB3-4E57-A529-307C04FB35A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33825" y="1928813"/>
            <a:ext cx="2232025" cy="2162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rIns="36000">
            <a:spAutoFit/>
          </a:bodyPr>
          <a:lstStyle/>
          <a:p>
            <a:pPr>
              <a:lnSpc>
                <a:spcPct val="170000"/>
              </a:lnSpc>
            </a:pPr>
            <a:r>
              <a:rPr lang="ja-JP" altLang="en-US" sz="1000">
                <a:latin typeface="メイリオ" panose="020B0604030504040204" pitchFamily="50" charset="-128"/>
                <a:ea typeface="メイリオ" panose="020B0604030504040204" pitchFamily="50" charset="-128"/>
              </a:rPr>
              <a:t>会社名</a:t>
            </a:r>
          </a:p>
          <a:p>
            <a:pPr>
              <a:lnSpc>
                <a:spcPct val="170000"/>
              </a:lnSpc>
            </a:pPr>
            <a:r>
              <a:rPr lang="ja-JP" altLang="en-US" sz="1000">
                <a:latin typeface="メイリオ" panose="020B0604030504040204" pitchFamily="50" charset="-128"/>
                <a:ea typeface="メイリオ" panose="020B0604030504040204" pitchFamily="50" charset="-128"/>
              </a:rPr>
              <a:t>部署名</a:t>
            </a:r>
          </a:p>
          <a:p>
            <a:pPr>
              <a:lnSpc>
                <a:spcPct val="170000"/>
              </a:lnSpc>
            </a:pPr>
            <a:r>
              <a:rPr lang="ja-JP" altLang="en-US" sz="1000">
                <a:latin typeface="メイリオ" panose="020B0604030504040204" pitchFamily="50" charset="-128"/>
                <a:ea typeface="メイリオ" panose="020B0604030504040204" pitchFamily="50" charset="-128"/>
              </a:rPr>
              <a:t>送付者名</a:t>
            </a:r>
          </a:p>
          <a:p>
            <a:pPr>
              <a:lnSpc>
                <a:spcPct val="170000"/>
              </a:lnSpc>
            </a:pPr>
            <a:r>
              <a:rPr lang="ja-JP" altLang="en-US" sz="1000">
                <a:latin typeface="メイリオ" panose="020B0604030504040204" pitchFamily="50" charset="-128"/>
                <a:ea typeface="メイリオ" panose="020B0604030504040204" pitchFamily="50" charset="-128"/>
              </a:rPr>
              <a:t>住所</a:t>
            </a:r>
          </a:p>
          <a:p>
            <a:pPr>
              <a:lnSpc>
                <a:spcPct val="170000"/>
              </a:lnSpc>
            </a:pPr>
            <a:endParaRPr lang="ja-JP" altLang="en-US" sz="100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ct val="170000"/>
              </a:lnSpc>
            </a:pPr>
            <a:r>
              <a:rPr lang="ja-JP" altLang="en-US" sz="1000">
                <a:latin typeface="メイリオ" panose="020B0604030504040204" pitchFamily="50" charset="-128"/>
                <a:ea typeface="メイリオ" panose="020B0604030504040204" pitchFamily="50" charset="-128"/>
              </a:rPr>
              <a:t>電話番号</a:t>
            </a:r>
          </a:p>
          <a:p>
            <a:pPr>
              <a:lnSpc>
                <a:spcPct val="170000"/>
              </a:lnSpc>
            </a:pPr>
            <a:r>
              <a:rPr lang="en-US" altLang="ja-JP" sz="1000">
                <a:latin typeface="メイリオ" panose="020B0604030504040204" pitchFamily="50" charset="-128"/>
                <a:ea typeface="メイリオ" panose="020B0604030504040204" pitchFamily="50" charset="-128"/>
              </a:rPr>
              <a:t>FAX</a:t>
            </a:r>
            <a:r>
              <a:rPr lang="ja-JP" altLang="en-US" sz="1000">
                <a:latin typeface="メイリオ" panose="020B0604030504040204" pitchFamily="50" charset="-128"/>
                <a:ea typeface="メイリオ" panose="020B0604030504040204" pitchFamily="50" charset="-128"/>
              </a:rPr>
              <a:t>番号</a:t>
            </a:r>
          </a:p>
          <a:p>
            <a:pPr>
              <a:lnSpc>
                <a:spcPct val="170000"/>
              </a:lnSpc>
            </a:pPr>
            <a:r>
              <a:rPr lang="ja-JP" altLang="en-US" sz="1000">
                <a:latin typeface="メイリオ" panose="020B0604030504040204" pitchFamily="50" charset="-128"/>
                <a:ea typeface="メイリオ" panose="020B0604030504040204" pitchFamily="50" charset="-128"/>
              </a:rPr>
              <a:t>メール</a:t>
            </a:r>
          </a:p>
        </p:txBody>
      </p:sp>
      <p:sp>
        <p:nvSpPr>
          <p:cNvPr id="12308" name="Line 20">
            <a:extLst>
              <a:ext uri="{FF2B5EF4-FFF2-40B4-BE49-F238E27FC236}">
                <a16:creationId xmlns:a16="http://schemas.microsoft.com/office/drawing/2014/main" id="{3D13E698-7C3E-4DF0-B4FC-121BF989197C}"/>
              </a:ext>
            </a:extLst>
          </p:cNvPr>
          <p:cNvSpPr>
            <a:spLocks noChangeShapeType="1"/>
          </p:cNvSpPr>
          <p:nvPr/>
        </p:nvSpPr>
        <p:spPr bwMode="auto">
          <a:xfrm>
            <a:off x="476250" y="7281863"/>
            <a:ext cx="5905500" cy="0"/>
          </a:xfrm>
          <a:prstGeom prst="line">
            <a:avLst/>
          </a:prstGeom>
          <a:noFill/>
          <a:ln w="6350">
            <a:solidFill>
              <a:srgbClr val="969696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309" name="Line 21">
            <a:extLst>
              <a:ext uri="{FF2B5EF4-FFF2-40B4-BE49-F238E27FC236}">
                <a16:creationId xmlns:a16="http://schemas.microsoft.com/office/drawing/2014/main" id="{42B588C2-55E5-486D-9E74-0466C075DD1F}"/>
              </a:ext>
            </a:extLst>
          </p:cNvPr>
          <p:cNvSpPr>
            <a:spLocks noChangeShapeType="1"/>
          </p:cNvSpPr>
          <p:nvPr/>
        </p:nvSpPr>
        <p:spPr bwMode="auto">
          <a:xfrm>
            <a:off x="476250" y="7593013"/>
            <a:ext cx="5905500" cy="0"/>
          </a:xfrm>
          <a:prstGeom prst="line">
            <a:avLst/>
          </a:prstGeom>
          <a:noFill/>
          <a:ln w="6350">
            <a:solidFill>
              <a:srgbClr val="969696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311" name="Text Box 23">
            <a:extLst>
              <a:ext uri="{FF2B5EF4-FFF2-40B4-BE49-F238E27FC236}">
                <a16:creationId xmlns:a16="http://schemas.microsoft.com/office/drawing/2014/main" id="{F9C211C5-8C42-458E-BD00-9E42E0321CF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76925" y="7339013"/>
            <a:ext cx="43815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ja-JP" altLang="en-US" sz="1000" b="1">
                <a:ea typeface="メイリオ" panose="020B0604030504040204" pitchFamily="50" charset="-128"/>
              </a:rPr>
              <a:t>以上</a:t>
            </a:r>
          </a:p>
        </p:txBody>
      </p:sp>
      <p:sp>
        <p:nvSpPr>
          <p:cNvPr id="12312" name="Text Box 24">
            <a:extLst>
              <a:ext uri="{FF2B5EF4-FFF2-40B4-BE49-F238E27FC236}">
                <a16:creationId xmlns:a16="http://schemas.microsoft.com/office/drawing/2014/main" id="{568DEE14-4873-47AA-97B3-9D7EA63087A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0713" y="4305300"/>
            <a:ext cx="5616575" cy="411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rIns="3600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ja-JP" altLang="en-US" sz="1400" b="1">
                <a:latin typeface="メイリオ" panose="020B0604030504040204" pitchFamily="50" charset="-128"/>
                <a:ea typeface="メイリオ" panose="020B0604030504040204" pitchFamily="50" charset="-128"/>
              </a:rPr>
              <a:t>記</a:t>
            </a:r>
          </a:p>
        </p:txBody>
      </p:sp>
      <p:sp>
        <p:nvSpPr>
          <p:cNvPr id="12313" name="Text Box 25">
            <a:extLst>
              <a:ext uri="{FF2B5EF4-FFF2-40B4-BE49-F238E27FC236}">
                <a16:creationId xmlns:a16="http://schemas.microsoft.com/office/drawing/2014/main" id="{093FC61F-E5D6-44C9-A261-5381FED1DA5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68638" y="2720975"/>
            <a:ext cx="250825" cy="431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rIns="36000">
            <a:spAutoFit/>
          </a:bodyPr>
          <a:lstStyle/>
          <a:p>
            <a:pPr>
              <a:lnSpc>
                <a:spcPct val="160000"/>
              </a:lnSpc>
            </a:pPr>
            <a:r>
              <a:rPr lang="ja-JP" altLang="en-US" sz="1400" b="1">
                <a:latin typeface="メイリオ" panose="020B0604030504040204" pitchFamily="50" charset="-128"/>
                <a:ea typeface="メイリオ" panose="020B0604030504040204" pitchFamily="50" charset="-128"/>
              </a:rPr>
              <a:t>様</a:t>
            </a:r>
          </a:p>
        </p:txBody>
      </p:sp>
      <p:sp>
        <p:nvSpPr>
          <p:cNvPr id="12314" name="Text Box 26">
            <a:extLst>
              <a:ext uri="{FF2B5EF4-FFF2-40B4-BE49-F238E27FC236}">
                <a16:creationId xmlns:a16="http://schemas.microsoft.com/office/drawing/2014/main" id="{FB3F92DB-A9DB-458E-9F77-5FFEE8C1177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81075" y="2505075"/>
            <a:ext cx="1851025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rIns="36000">
            <a:spAutoFit/>
          </a:bodyPr>
          <a:lstStyle/>
          <a:p>
            <a:pPr>
              <a:lnSpc>
                <a:spcPct val="160000"/>
              </a:lnSpc>
            </a:pPr>
            <a:r>
              <a:rPr lang="en-US" altLang="ja-JP" sz="2000" b="1">
                <a:latin typeface="メイリオ" panose="020B0604030504040204" pitchFamily="50" charset="-128"/>
                <a:ea typeface="メイリオ" panose="020B0604030504040204" pitchFamily="50" charset="-128"/>
              </a:rPr>
              <a:t>○○○</a:t>
            </a:r>
            <a:r>
              <a:rPr lang="ja-JP" altLang="en-US" sz="2000" b="1">
                <a:latin typeface="メイリオ" panose="020B0604030504040204" pitchFamily="50" charset="-128"/>
                <a:ea typeface="メイリオ" panose="020B0604030504040204" pitchFamily="50" charset="-128"/>
              </a:rPr>
              <a:t>　○○○</a:t>
            </a:r>
          </a:p>
        </p:txBody>
      </p:sp>
      <p:sp>
        <p:nvSpPr>
          <p:cNvPr id="12315" name="Line 27">
            <a:extLst>
              <a:ext uri="{FF2B5EF4-FFF2-40B4-BE49-F238E27FC236}">
                <a16:creationId xmlns:a16="http://schemas.microsoft.com/office/drawing/2014/main" id="{E1B20B9E-EFE2-4FB2-B758-6F91C626F65E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476250" y="2576513"/>
            <a:ext cx="3384550" cy="0"/>
          </a:xfrm>
          <a:prstGeom prst="line">
            <a:avLst/>
          </a:prstGeom>
          <a:noFill/>
          <a:ln w="3175">
            <a:solidFill>
              <a:srgbClr val="969696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317" name="Line 29">
            <a:extLst>
              <a:ext uri="{FF2B5EF4-FFF2-40B4-BE49-F238E27FC236}">
                <a16:creationId xmlns:a16="http://schemas.microsoft.com/office/drawing/2014/main" id="{D374ECF2-A71A-42AC-9AD8-4DC50883D2F7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476250" y="3081338"/>
            <a:ext cx="3384550" cy="0"/>
          </a:xfrm>
          <a:prstGeom prst="line">
            <a:avLst/>
          </a:prstGeom>
          <a:noFill/>
          <a:ln w="19050">
            <a:solidFill>
              <a:srgbClr val="333333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318" name="Line 30">
            <a:extLst>
              <a:ext uri="{FF2B5EF4-FFF2-40B4-BE49-F238E27FC236}">
                <a16:creationId xmlns:a16="http://schemas.microsoft.com/office/drawing/2014/main" id="{7A38CF73-97BC-4D72-9394-61175C0DD6A1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3860800" y="1857375"/>
            <a:ext cx="0" cy="2447925"/>
          </a:xfrm>
          <a:prstGeom prst="line">
            <a:avLst/>
          </a:prstGeom>
          <a:noFill/>
          <a:ln w="19050">
            <a:solidFill>
              <a:srgbClr val="333333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323" name="Text Box 35">
            <a:extLst>
              <a:ext uri="{FF2B5EF4-FFF2-40B4-BE49-F238E27FC236}">
                <a16:creationId xmlns:a16="http://schemas.microsoft.com/office/drawing/2014/main" id="{BEBC32B9-6D5B-4D9D-AE08-9E1CDC09CE8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9275" y="3224213"/>
            <a:ext cx="3240088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rIns="36000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1000">
                <a:latin typeface="メイリオ" panose="020B0604030504040204" pitchFamily="50" charset="-128"/>
                <a:ea typeface="メイリオ" panose="020B0604030504040204" pitchFamily="50" charset="-128"/>
              </a:rPr>
              <a:t>前略、いつも御世話になり有難うございます。</a:t>
            </a:r>
          </a:p>
          <a:p>
            <a:pPr>
              <a:lnSpc>
                <a:spcPct val="150000"/>
              </a:lnSpc>
            </a:pPr>
            <a:r>
              <a:rPr lang="ja-JP" altLang="en-US" sz="1000">
                <a:latin typeface="メイリオ" panose="020B0604030504040204" pitchFamily="50" charset="-128"/>
                <a:ea typeface="メイリオ" panose="020B0604030504040204" pitchFamily="50" charset="-128"/>
              </a:rPr>
              <a:t>下記の書類を送付させていただきましたので、ご査収の程宜しくお願い申し上げます。</a:t>
            </a:r>
          </a:p>
          <a:p>
            <a:pPr algn="r">
              <a:lnSpc>
                <a:spcPct val="150000"/>
              </a:lnSpc>
            </a:pPr>
            <a:r>
              <a:rPr lang="ja-JP" altLang="en-US" sz="1000">
                <a:latin typeface="メイリオ" panose="020B0604030504040204" pitchFamily="50" charset="-128"/>
                <a:ea typeface="メイリオ" panose="020B0604030504040204" pitchFamily="50" charset="-128"/>
              </a:rPr>
              <a:t>草々</a:t>
            </a:r>
          </a:p>
        </p:txBody>
      </p:sp>
      <p:sp>
        <p:nvSpPr>
          <p:cNvPr id="12324" name="Rectangle 36">
            <a:extLst>
              <a:ext uri="{FF2B5EF4-FFF2-40B4-BE49-F238E27FC236}">
                <a16:creationId xmlns:a16="http://schemas.microsoft.com/office/drawing/2014/main" id="{3B8316EA-1D5D-4F90-9E8E-26AD8A790DB8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6250" y="1497013"/>
            <a:ext cx="5905500" cy="6192837"/>
          </a:xfrm>
          <a:prstGeom prst="rect">
            <a:avLst/>
          </a:prstGeom>
          <a:noFill/>
          <a:ln w="38100">
            <a:solidFill>
              <a:srgbClr val="333333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325" name="Rectangle 37">
            <a:extLst>
              <a:ext uri="{FF2B5EF4-FFF2-40B4-BE49-F238E27FC236}">
                <a16:creationId xmlns:a16="http://schemas.microsoft.com/office/drawing/2014/main" id="{3E74D252-276E-4AF6-B4E8-50B152FDF83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6250" y="7832725"/>
            <a:ext cx="5905500" cy="1223963"/>
          </a:xfrm>
          <a:prstGeom prst="rect">
            <a:avLst/>
          </a:prstGeom>
          <a:solidFill>
            <a:schemeClr val="bg1"/>
          </a:solidFill>
          <a:ln w="38100">
            <a:solidFill>
              <a:srgbClr val="333333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ja-JP" altLang="en-US" sz="1200">
                <a:latin typeface="メイリオ" panose="020B0604030504040204" pitchFamily="50" charset="-128"/>
                <a:ea typeface="メイリオ" panose="020B0604030504040204" pitchFamily="50" charset="-128"/>
              </a:rPr>
              <a:t>広告スペース</a:t>
            </a:r>
          </a:p>
          <a:p>
            <a:pPr algn="ctr"/>
            <a:r>
              <a:rPr lang="ja-JP" altLang="en-US" sz="1200">
                <a:latin typeface="メイリオ" panose="020B0604030504040204" pitchFamily="50" charset="-128"/>
                <a:ea typeface="メイリオ" panose="020B0604030504040204" pitchFamily="50" charset="-128"/>
              </a:rPr>
              <a:t>（自社製品の</a:t>
            </a:r>
            <a:r>
              <a:rPr lang="en-US" altLang="ja-JP" sz="1200">
                <a:latin typeface="メイリオ" panose="020B0604030504040204" pitchFamily="50" charset="-128"/>
                <a:ea typeface="メイリオ" panose="020B0604030504040204" pitchFamily="50" charset="-128"/>
              </a:rPr>
              <a:t>PR</a:t>
            </a:r>
            <a:r>
              <a:rPr lang="ja-JP" altLang="en-US" sz="1200">
                <a:latin typeface="メイリオ" panose="020B0604030504040204" pitchFamily="50" charset="-128"/>
                <a:ea typeface="メイリオ" panose="020B0604030504040204" pitchFamily="50" charset="-128"/>
              </a:rPr>
              <a:t>広告を挿入する）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43" name="Oval 47">
            <a:extLst>
              <a:ext uri="{FF2B5EF4-FFF2-40B4-BE49-F238E27FC236}">
                <a16:creationId xmlns:a16="http://schemas.microsoft.com/office/drawing/2014/main" id="{7F883051-C729-47B4-B0DF-8876FEC5FFCD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0713" y="560388"/>
            <a:ext cx="3168650" cy="1152525"/>
          </a:xfrm>
          <a:prstGeom prst="ellipse">
            <a:avLst/>
          </a:prstGeom>
          <a:solidFill>
            <a:srgbClr val="33333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grpSp>
        <p:nvGrpSpPr>
          <p:cNvPr id="4144" name="Group 48">
            <a:extLst>
              <a:ext uri="{FF2B5EF4-FFF2-40B4-BE49-F238E27FC236}">
                <a16:creationId xmlns:a16="http://schemas.microsoft.com/office/drawing/2014/main" id="{1BE1C75E-6D5F-4FA1-A754-818A5F367A32}"/>
              </a:ext>
            </a:extLst>
          </p:cNvPr>
          <p:cNvGrpSpPr>
            <a:grpSpLocks/>
          </p:cNvGrpSpPr>
          <p:nvPr/>
        </p:nvGrpSpPr>
        <p:grpSpPr bwMode="auto">
          <a:xfrm>
            <a:off x="692150" y="488950"/>
            <a:ext cx="3024188" cy="638175"/>
            <a:chOff x="436" y="308"/>
            <a:chExt cx="1905" cy="402"/>
          </a:xfrm>
        </p:grpSpPr>
        <p:sp>
          <p:nvSpPr>
            <p:cNvPr id="4145" name="WordArt 49">
              <a:extLst>
                <a:ext uri="{FF2B5EF4-FFF2-40B4-BE49-F238E27FC236}">
                  <a16:creationId xmlns:a16="http://schemas.microsoft.com/office/drawing/2014/main" id="{5EA26139-959F-4DA1-B197-DEDA4DA9D45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36" y="308"/>
              <a:ext cx="1905" cy="402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76200">
                    <a:solidFill>
                      <a:srgbClr val="333333"/>
                    </a:solidFill>
                    <a:round/>
                    <a:headEnd/>
                    <a:tailEnd/>
                  </a:ln>
                  <a:solidFill>
                    <a:srgbClr val="333333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送 付 状</a:t>
              </a:r>
            </a:p>
          </p:txBody>
        </p:sp>
        <p:sp>
          <p:nvSpPr>
            <p:cNvPr id="4146" name="WordArt 50">
              <a:extLst>
                <a:ext uri="{FF2B5EF4-FFF2-40B4-BE49-F238E27FC236}">
                  <a16:creationId xmlns:a16="http://schemas.microsoft.com/office/drawing/2014/main" id="{FB9B2AB8-6C36-4A93-9D40-CCCFBA69394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36" y="308"/>
              <a:ext cx="1905" cy="402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76200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送 付 状</a:t>
              </a:r>
            </a:p>
          </p:txBody>
        </p:sp>
      </p:grpSp>
      <p:sp>
        <p:nvSpPr>
          <p:cNvPr id="4147" name="Rectangle 51">
            <a:extLst>
              <a:ext uri="{FF2B5EF4-FFF2-40B4-BE49-F238E27FC236}">
                <a16:creationId xmlns:a16="http://schemas.microsoft.com/office/drawing/2014/main" id="{A1958163-0512-4434-9221-CA190A1D0B6D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0713" y="1136650"/>
            <a:ext cx="5761037" cy="7920038"/>
          </a:xfrm>
          <a:prstGeom prst="rect">
            <a:avLst/>
          </a:prstGeom>
          <a:solidFill>
            <a:srgbClr val="FFFFFF"/>
          </a:solidFill>
          <a:ln w="57150">
            <a:solidFill>
              <a:srgbClr val="333333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148" name="Line 52">
            <a:extLst>
              <a:ext uri="{FF2B5EF4-FFF2-40B4-BE49-F238E27FC236}">
                <a16:creationId xmlns:a16="http://schemas.microsoft.com/office/drawing/2014/main" id="{EB19EE91-CAC9-4240-B450-1C0EF440D0AB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4086225" y="992188"/>
            <a:ext cx="2232025" cy="0"/>
          </a:xfrm>
          <a:prstGeom prst="line">
            <a:avLst/>
          </a:prstGeom>
          <a:noFill/>
          <a:ln w="3175">
            <a:solidFill>
              <a:srgbClr val="969696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149" name="Text Box 53">
            <a:extLst>
              <a:ext uri="{FF2B5EF4-FFF2-40B4-BE49-F238E27FC236}">
                <a16:creationId xmlns:a16="http://schemas.microsoft.com/office/drawing/2014/main" id="{A2092BA9-F6D1-4395-9E94-F5F921FB693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76700" y="746125"/>
            <a:ext cx="69215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ja-JP" altLang="en-US" sz="1000">
                <a:ea typeface="メイリオ" panose="020B0604030504040204" pitchFamily="50" charset="-128"/>
              </a:rPr>
              <a:t>送付日：</a:t>
            </a:r>
          </a:p>
        </p:txBody>
      </p:sp>
      <p:sp>
        <p:nvSpPr>
          <p:cNvPr id="4151" name="Text Box 55">
            <a:extLst>
              <a:ext uri="{FF2B5EF4-FFF2-40B4-BE49-F238E27FC236}">
                <a16:creationId xmlns:a16="http://schemas.microsoft.com/office/drawing/2014/main" id="{D1B01B90-86F6-4C26-920D-377CA39A5C7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49825" y="746125"/>
            <a:ext cx="132080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1000">
                <a:latin typeface="メイリオ" panose="020B0604030504040204" pitchFamily="50" charset="-128"/>
                <a:ea typeface="メイリオ" panose="020B0604030504040204" pitchFamily="50" charset="-128"/>
              </a:rPr>
              <a:t>20XX</a:t>
            </a:r>
            <a:r>
              <a:rPr lang="ja-JP" altLang="en-US" sz="1000">
                <a:latin typeface="メイリオ" panose="020B0604030504040204" pitchFamily="50" charset="-128"/>
                <a:ea typeface="メイリオ" panose="020B0604030504040204" pitchFamily="50" charset="-128"/>
              </a:rPr>
              <a:t>年　</a:t>
            </a:r>
            <a:r>
              <a:rPr lang="en-US" altLang="ja-JP" sz="1000">
                <a:latin typeface="メイリオ" panose="020B0604030504040204" pitchFamily="50" charset="-128"/>
                <a:ea typeface="メイリオ" panose="020B0604030504040204" pitchFamily="50" charset="-128"/>
              </a:rPr>
              <a:t>X</a:t>
            </a:r>
            <a:r>
              <a:rPr lang="ja-JP" altLang="en-US" sz="1000">
                <a:latin typeface="メイリオ" panose="020B0604030504040204" pitchFamily="50" charset="-128"/>
                <a:ea typeface="メイリオ" panose="020B0604030504040204" pitchFamily="50" charset="-128"/>
              </a:rPr>
              <a:t>月　</a:t>
            </a:r>
            <a:r>
              <a:rPr lang="en-US" altLang="ja-JP" sz="1000">
                <a:latin typeface="メイリオ" panose="020B0604030504040204" pitchFamily="50" charset="-128"/>
                <a:ea typeface="メイリオ" panose="020B0604030504040204" pitchFamily="50" charset="-128"/>
              </a:rPr>
              <a:t>X</a:t>
            </a:r>
            <a:r>
              <a:rPr lang="ja-JP" altLang="en-US" sz="1000">
                <a:latin typeface="メイリオ" panose="020B0604030504040204" pitchFamily="50" charset="-128"/>
                <a:ea typeface="メイリオ" panose="020B0604030504040204" pitchFamily="50" charset="-128"/>
              </a:rPr>
              <a:t>日</a:t>
            </a:r>
          </a:p>
        </p:txBody>
      </p:sp>
      <p:sp>
        <p:nvSpPr>
          <p:cNvPr id="4154" name="Rectangle 58">
            <a:extLst>
              <a:ext uri="{FF2B5EF4-FFF2-40B4-BE49-F238E27FC236}">
                <a16:creationId xmlns:a16="http://schemas.microsoft.com/office/drawing/2014/main" id="{C8C9EFA7-F53B-493E-94B5-7DE4B541F56F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6613" y="1497013"/>
            <a:ext cx="2952750" cy="1584325"/>
          </a:xfrm>
          <a:prstGeom prst="rect">
            <a:avLst/>
          </a:prstGeom>
          <a:solidFill>
            <a:schemeClr val="bg1"/>
          </a:solidFill>
          <a:ln w="38100">
            <a:solidFill>
              <a:srgbClr val="333333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159" name="Rectangle 63">
            <a:extLst>
              <a:ext uri="{FF2B5EF4-FFF2-40B4-BE49-F238E27FC236}">
                <a16:creationId xmlns:a16="http://schemas.microsoft.com/office/drawing/2014/main" id="{539A2E5B-45BE-437C-AD08-05A1D30AF8E3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6613" y="3513138"/>
            <a:ext cx="5256212" cy="647700"/>
          </a:xfrm>
          <a:prstGeom prst="rect">
            <a:avLst/>
          </a:prstGeom>
          <a:solidFill>
            <a:schemeClr val="bg1"/>
          </a:solidFill>
          <a:ln w="38100">
            <a:solidFill>
              <a:srgbClr val="333333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161" name="Text Box 65">
            <a:extLst>
              <a:ext uri="{FF2B5EF4-FFF2-40B4-BE49-F238E27FC236}">
                <a16:creationId xmlns:a16="http://schemas.microsoft.com/office/drawing/2014/main" id="{0BA705FD-E8CD-4B93-A756-31657462C06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81075" y="1639888"/>
            <a:ext cx="2159000" cy="482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rIns="36000">
            <a:spAutoFit/>
          </a:bodyPr>
          <a:lstStyle/>
          <a:p>
            <a:pPr>
              <a:lnSpc>
                <a:spcPct val="160000"/>
              </a:lnSpc>
            </a:pPr>
            <a:r>
              <a:rPr lang="ja-JP" altLang="en-US" sz="1600" b="1">
                <a:latin typeface="メイリオ" panose="020B0604030504040204" pitchFamily="50" charset="-128"/>
                <a:ea typeface="メイリオ" panose="020B0604030504040204" pitchFamily="50" charset="-128"/>
              </a:rPr>
              <a:t>会社名</a:t>
            </a:r>
          </a:p>
        </p:txBody>
      </p:sp>
      <p:sp>
        <p:nvSpPr>
          <p:cNvPr id="4165" name="Line 69">
            <a:extLst>
              <a:ext uri="{FF2B5EF4-FFF2-40B4-BE49-F238E27FC236}">
                <a16:creationId xmlns:a16="http://schemas.microsoft.com/office/drawing/2014/main" id="{9502A815-7EF3-491E-9112-659A2C70C4F8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981075" y="2505075"/>
            <a:ext cx="2663825" cy="0"/>
          </a:xfrm>
          <a:prstGeom prst="line">
            <a:avLst/>
          </a:prstGeom>
          <a:noFill/>
          <a:ln w="3175">
            <a:solidFill>
              <a:srgbClr val="969696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167" name="Line 71">
            <a:extLst>
              <a:ext uri="{FF2B5EF4-FFF2-40B4-BE49-F238E27FC236}">
                <a16:creationId xmlns:a16="http://schemas.microsoft.com/office/drawing/2014/main" id="{92326598-31A6-451D-B351-6B45484597C4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981075" y="3009900"/>
            <a:ext cx="2663825" cy="0"/>
          </a:xfrm>
          <a:prstGeom prst="line">
            <a:avLst/>
          </a:prstGeom>
          <a:noFill/>
          <a:ln w="3175">
            <a:solidFill>
              <a:srgbClr val="969696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173" name="Rectangle 77">
            <a:extLst>
              <a:ext uri="{FF2B5EF4-FFF2-40B4-BE49-F238E27FC236}">
                <a16:creationId xmlns:a16="http://schemas.microsoft.com/office/drawing/2014/main" id="{A56B9C20-1C9A-4BD0-924D-4AF9FB72AA29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6613" y="4448175"/>
            <a:ext cx="5256212" cy="4321175"/>
          </a:xfrm>
          <a:prstGeom prst="rect">
            <a:avLst/>
          </a:prstGeom>
          <a:solidFill>
            <a:schemeClr val="bg1"/>
          </a:solidFill>
          <a:ln w="38100">
            <a:solidFill>
              <a:srgbClr val="333333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174" name="Text Box 78">
            <a:extLst>
              <a:ext uri="{FF2B5EF4-FFF2-40B4-BE49-F238E27FC236}">
                <a16:creationId xmlns:a16="http://schemas.microsoft.com/office/drawing/2014/main" id="{01F1AB4B-3C1E-4134-81E0-6A3E0140F22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73388" y="9274175"/>
            <a:ext cx="94615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ja-JP" altLang="en-US" sz="1000" b="1">
                <a:ea typeface="メイリオ" panose="020B0604030504040204" pitchFamily="50" charset="-128"/>
              </a:rPr>
              <a:t>　（ロゴ）　</a:t>
            </a:r>
          </a:p>
        </p:txBody>
      </p:sp>
      <p:sp>
        <p:nvSpPr>
          <p:cNvPr id="4175" name="Text Box 79">
            <a:extLst>
              <a:ext uri="{FF2B5EF4-FFF2-40B4-BE49-F238E27FC236}">
                <a16:creationId xmlns:a16="http://schemas.microsoft.com/office/drawing/2014/main" id="{0A600DC4-5A4A-4D7D-871D-BAD3E72311D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81075" y="4592638"/>
            <a:ext cx="4968875" cy="1190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rIns="36000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1200">
                <a:ea typeface="メイリオ" panose="020B0604030504040204" pitchFamily="50" charset="-128"/>
              </a:rPr>
              <a:t>前略、いつも御世話になり有難うございます。</a:t>
            </a:r>
          </a:p>
          <a:p>
            <a:pPr>
              <a:lnSpc>
                <a:spcPct val="150000"/>
              </a:lnSpc>
            </a:pPr>
            <a:r>
              <a:rPr lang="ja-JP" altLang="en-US" sz="1200">
                <a:ea typeface="メイリオ" panose="020B0604030504040204" pitchFamily="50" charset="-128"/>
              </a:rPr>
              <a:t>下記の書類を送付させていただきましたので、ご査収の程宜しくお願い申し上げます。</a:t>
            </a:r>
          </a:p>
          <a:p>
            <a:pPr algn="r">
              <a:lnSpc>
                <a:spcPct val="150000"/>
              </a:lnSpc>
            </a:pPr>
            <a:r>
              <a:rPr lang="ja-JP" altLang="en-US" sz="1200">
                <a:ea typeface="メイリオ" panose="020B0604030504040204" pitchFamily="50" charset="-128"/>
              </a:rPr>
              <a:t>草々</a:t>
            </a:r>
          </a:p>
        </p:txBody>
      </p:sp>
      <p:sp>
        <p:nvSpPr>
          <p:cNvPr id="4176" name="Text Box 80">
            <a:extLst>
              <a:ext uri="{FF2B5EF4-FFF2-40B4-BE49-F238E27FC236}">
                <a16:creationId xmlns:a16="http://schemas.microsoft.com/office/drawing/2014/main" id="{FFECA0A2-BA88-485D-AA26-DE800068E0A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81075" y="3584575"/>
            <a:ext cx="5040313" cy="504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rIns="3600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ja-JP" b="1">
                <a:latin typeface="メイリオ" panose="020B0604030504040204" pitchFamily="50" charset="-128"/>
                <a:ea typeface="メイリオ" panose="020B0604030504040204" pitchFamily="50" charset="-128"/>
              </a:rPr>
              <a:t>○○○○</a:t>
            </a:r>
            <a:r>
              <a:rPr lang="ja-JP" altLang="en-US" b="1">
                <a:latin typeface="メイリオ" panose="020B0604030504040204" pitchFamily="50" charset="-128"/>
                <a:ea typeface="メイリオ" panose="020B0604030504040204" pitchFamily="50" charset="-128"/>
              </a:rPr>
              <a:t>の件</a:t>
            </a:r>
          </a:p>
        </p:txBody>
      </p:sp>
      <p:sp>
        <p:nvSpPr>
          <p:cNvPr id="4177" name="Text Box 81">
            <a:extLst>
              <a:ext uri="{FF2B5EF4-FFF2-40B4-BE49-F238E27FC236}">
                <a16:creationId xmlns:a16="http://schemas.microsoft.com/office/drawing/2014/main" id="{A087A0D6-E758-4E73-8B7C-5B746385F9E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65513" y="2649538"/>
            <a:ext cx="250825" cy="431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rIns="36000">
            <a:spAutoFit/>
          </a:bodyPr>
          <a:lstStyle/>
          <a:p>
            <a:pPr>
              <a:lnSpc>
                <a:spcPct val="160000"/>
              </a:lnSpc>
            </a:pPr>
            <a:r>
              <a:rPr lang="ja-JP" altLang="en-US" sz="1400" b="1">
                <a:latin typeface="メイリオ" panose="020B0604030504040204" pitchFamily="50" charset="-128"/>
                <a:ea typeface="メイリオ" panose="020B0604030504040204" pitchFamily="50" charset="-128"/>
              </a:rPr>
              <a:t>様</a:t>
            </a:r>
          </a:p>
        </p:txBody>
      </p:sp>
      <p:sp>
        <p:nvSpPr>
          <p:cNvPr id="4178" name="Text Box 82">
            <a:extLst>
              <a:ext uri="{FF2B5EF4-FFF2-40B4-BE49-F238E27FC236}">
                <a16:creationId xmlns:a16="http://schemas.microsoft.com/office/drawing/2014/main" id="{77D4E9AF-E473-41A1-860C-2A0256464F6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41438" y="2501900"/>
            <a:ext cx="1851025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rIns="36000">
            <a:spAutoFit/>
          </a:bodyPr>
          <a:lstStyle/>
          <a:p>
            <a:pPr>
              <a:lnSpc>
                <a:spcPct val="160000"/>
              </a:lnSpc>
            </a:pPr>
            <a:r>
              <a:rPr lang="en-US" altLang="ja-JP" sz="2000" b="1">
                <a:latin typeface="メイリオ" panose="020B0604030504040204" pitchFamily="50" charset="-128"/>
                <a:ea typeface="メイリオ" panose="020B0604030504040204" pitchFamily="50" charset="-128"/>
              </a:rPr>
              <a:t>○○○</a:t>
            </a:r>
            <a:r>
              <a:rPr lang="ja-JP" altLang="en-US" sz="2000" b="1">
                <a:latin typeface="メイリオ" panose="020B0604030504040204" pitchFamily="50" charset="-128"/>
                <a:ea typeface="メイリオ" panose="020B0604030504040204" pitchFamily="50" charset="-128"/>
              </a:rPr>
              <a:t>　○○○</a:t>
            </a:r>
          </a:p>
        </p:txBody>
      </p:sp>
      <p:sp>
        <p:nvSpPr>
          <p:cNvPr id="4179" name="Text Box 83">
            <a:extLst>
              <a:ext uri="{FF2B5EF4-FFF2-40B4-BE49-F238E27FC236}">
                <a16:creationId xmlns:a16="http://schemas.microsoft.com/office/drawing/2014/main" id="{E65FF706-42F5-44AC-8723-DEF3ACCECCE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05263" y="1600200"/>
            <a:ext cx="2232025" cy="1481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rIns="36000">
            <a:spAutoFit/>
          </a:bodyPr>
          <a:lstStyle/>
          <a:p>
            <a:pPr>
              <a:lnSpc>
                <a:spcPct val="120000"/>
              </a:lnSpc>
            </a:pPr>
            <a:r>
              <a:rPr lang="ja-JP" altLang="en-US" sz="1600" b="1">
                <a:latin typeface="メイリオ" panose="020B0604030504040204" pitchFamily="50" charset="-128"/>
                <a:ea typeface="メイリオ" panose="020B0604030504040204" pitchFamily="50" charset="-128"/>
              </a:rPr>
              <a:t>会社名</a:t>
            </a:r>
          </a:p>
          <a:p>
            <a:pPr>
              <a:lnSpc>
                <a:spcPct val="120000"/>
              </a:lnSpc>
            </a:pPr>
            <a:r>
              <a:rPr lang="ja-JP" altLang="en-US" sz="1000">
                <a:latin typeface="メイリオ" panose="020B0604030504040204" pitchFamily="50" charset="-128"/>
                <a:ea typeface="メイリオ" panose="020B0604030504040204" pitchFamily="50" charset="-128"/>
              </a:rPr>
              <a:t>部署名　送付者名</a:t>
            </a:r>
          </a:p>
          <a:p>
            <a:pPr>
              <a:lnSpc>
                <a:spcPct val="120000"/>
              </a:lnSpc>
            </a:pPr>
            <a:r>
              <a:rPr lang="ja-JP" altLang="en-US" sz="1000">
                <a:latin typeface="メイリオ" panose="020B0604030504040204" pitchFamily="50" charset="-128"/>
                <a:ea typeface="メイリオ" panose="020B0604030504040204" pitchFamily="50" charset="-128"/>
              </a:rPr>
              <a:t>住所</a:t>
            </a:r>
          </a:p>
          <a:p>
            <a:pPr>
              <a:lnSpc>
                <a:spcPct val="120000"/>
              </a:lnSpc>
            </a:pPr>
            <a:endParaRPr lang="ja-JP" altLang="en-US" sz="100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ct val="120000"/>
              </a:lnSpc>
            </a:pPr>
            <a:r>
              <a:rPr lang="ja-JP" altLang="en-US" sz="1000">
                <a:latin typeface="メイリオ" panose="020B0604030504040204" pitchFamily="50" charset="-128"/>
                <a:ea typeface="メイリオ" panose="020B0604030504040204" pitchFamily="50" charset="-128"/>
              </a:rPr>
              <a:t>電話番号</a:t>
            </a:r>
          </a:p>
          <a:p>
            <a:pPr>
              <a:lnSpc>
                <a:spcPct val="120000"/>
              </a:lnSpc>
            </a:pPr>
            <a:r>
              <a:rPr lang="en-US" altLang="ja-JP" sz="1000">
                <a:latin typeface="メイリオ" panose="020B0604030504040204" pitchFamily="50" charset="-128"/>
                <a:ea typeface="メイリオ" panose="020B0604030504040204" pitchFamily="50" charset="-128"/>
              </a:rPr>
              <a:t>FAX</a:t>
            </a:r>
            <a:r>
              <a:rPr lang="ja-JP" altLang="en-US" sz="1000">
                <a:latin typeface="メイリオ" panose="020B0604030504040204" pitchFamily="50" charset="-128"/>
                <a:ea typeface="メイリオ" panose="020B0604030504040204" pitchFamily="50" charset="-128"/>
              </a:rPr>
              <a:t>番号</a:t>
            </a:r>
          </a:p>
          <a:p>
            <a:pPr>
              <a:lnSpc>
                <a:spcPct val="120000"/>
              </a:lnSpc>
            </a:pPr>
            <a:r>
              <a:rPr lang="ja-JP" altLang="en-US" sz="1000">
                <a:latin typeface="メイリオ" panose="020B0604030504040204" pitchFamily="50" charset="-128"/>
                <a:ea typeface="メイリオ" panose="020B0604030504040204" pitchFamily="50" charset="-128"/>
              </a:rPr>
              <a:t>メール</a:t>
            </a:r>
          </a:p>
        </p:txBody>
      </p:sp>
      <p:sp>
        <p:nvSpPr>
          <p:cNvPr id="4180" name="Text Box 84">
            <a:extLst>
              <a:ext uri="{FF2B5EF4-FFF2-40B4-BE49-F238E27FC236}">
                <a16:creationId xmlns:a16="http://schemas.microsoft.com/office/drawing/2014/main" id="{AD018545-6713-448B-8E06-4516EB7A95B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81075" y="2144713"/>
            <a:ext cx="530225" cy="384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rIns="36000">
            <a:spAutoFit/>
          </a:bodyPr>
          <a:lstStyle/>
          <a:p>
            <a:pPr>
              <a:lnSpc>
                <a:spcPct val="160000"/>
              </a:lnSpc>
            </a:pPr>
            <a:r>
              <a:rPr lang="ja-JP" altLang="en-US" sz="1200" b="1">
                <a:latin typeface="メイリオ" panose="020B0604030504040204" pitchFamily="50" charset="-128"/>
                <a:ea typeface="メイリオ" panose="020B0604030504040204" pitchFamily="50" charset="-128"/>
              </a:rPr>
              <a:t>部署名</a:t>
            </a:r>
          </a:p>
        </p:txBody>
      </p:sp>
      <p:sp>
        <p:nvSpPr>
          <p:cNvPr id="4181" name="Text Box 85">
            <a:extLst>
              <a:ext uri="{FF2B5EF4-FFF2-40B4-BE49-F238E27FC236}">
                <a16:creationId xmlns:a16="http://schemas.microsoft.com/office/drawing/2014/main" id="{CFB39713-57C7-4337-8DB6-98875B07046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81075" y="5889625"/>
            <a:ext cx="4968875" cy="411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rIns="3600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ja-JP" altLang="en-US" sz="1400" b="1">
                <a:ea typeface="メイリオ" panose="020B0604030504040204" pitchFamily="50" charset="-128"/>
              </a:rPr>
              <a:t>記</a:t>
            </a:r>
          </a:p>
        </p:txBody>
      </p:sp>
      <p:sp>
        <p:nvSpPr>
          <p:cNvPr id="4182" name="Line 86">
            <a:extLst>
              <a:ext uri="{FF2B5EF4-FFF2-40B4-BE49-F238E27FC236}">
                <a16:creationId xmlns:a16="http://schemas.microsoft.com/office/drawing/2014/main" id="{3ECACBD0-2CFA-49C0-AD97-9C320543398E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981075" y="6248400"/>
            <a:ext cx="4968875" cy="0"/>
          </a:xfrm>
          <a:prstGeom prst="line">
            <a:avLst/>
          </a:prstGeom>
          <a:noFill/>
          <a:ln w="3175">
            <a:solidFill>
              <a:srgbClr val="969696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195" name="Line 99">
            <a:extLst>
              <a:ext uri="{FF2B5EF4-FFF2-40B4-BE49-F238E27FC236}">
                <a16:creationId xmlns:a16="http://schemas.microsoft.com/office/drawing/2014/main" id="{45E4328A-2B38-47C4-9A5C-F9DF5613277C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981075" y="6608763"/>
            <a:ext cx="4968875" cy="0"/>
          </a:xfrm>
          <a:prstGeom prst="line">
            <a:avLst/>
          </a:prstGeom>
          <a:noFill/>
          <a:ln w="3175">
            <a:solidFill>
              <a:srgbClr val="969696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197" name="Line 101">
            <a:extLst>
              <a:ext uri="{FF2B5EF4-FFF2-40B4-BE49-F238E27FC236}">
                <a16:creationId xmlns:a16="http://schemas.microsoft.com/office/drawing/2014/main" id="{8B907FA4-6D95-42E4-8E1E-08ACFCDE4962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981075" y="6969125"/>
            <a:ext cx="4968875" cy="0"/>
          </a:xfrm>
          <a:prstGeom prst="line">
            <a:avLst/>
          </a:prstGeom>
          <a:noFill/>
          <a:ln w="3175">
            <a:solidFill>
              <a:srgbClr val="969696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199" name="Line 103">
            <a:extLst>
              <a:ext uri="{FF2B5EF4-FFF2-40B4-BE49-F238E27FC236}">
                <a16:creationId xmlns:a16="http://schemas.microsoft.com/office/drawing/2014/main" id="{2DFE199B-C2EC-490A-9A9D-5DC9D79FBE06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981075" y="7329488"/>
            <a:ext cx="4968875" cy="0"/>
          </a:xfrm>
          <a:prstGeom prst="line">
            <a:avLst/>
          </a:prstGeom>
          <a:noFill/>
          <a:ln w="3175">
            <a:solidFill>
              <a:srgbClr val="969696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200" name="Line 104">
            <a:extLst>
              <a:ext uri="{FF2B5EF4-FFF2-40B4-BE49-F238E27FC236}">
                <a16:creationId xmlns:a16="http://schemas.microsoft.com/office/drawing/2014/main" id="{EBFF848B-E013-4B3B-8CB6-12FD6C46A689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981075" y="7689850"/>
            <a:ext cx="4968875" cy="0"/>
          </a:xfrm>
          <a:prstGeom prst="line">
            <a:avLst/>
          </a:prstGeom>
          <a:noFill/>
          <a:ln w="3175">
            <a:solidFill>
              <a:srgbClr val="969696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203" name="Line 107">
            <a:extLst>
              <a:ext uri="{FF2B5EF4-FFF2-40B4-BE49-F238E27FC236}">
                <a16:creationId xmlns:a16="http://schemas.microsoft.com/office/drawing/2014/main" id="{77ED4EA5-E7F5-4C2F-99DF-30E290870C3B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981075" y="7689850"/>
            <a:ext cx="4968875" cy="0"/>
          </a:xfrm>
          <a:prstGeom prst="line">
            <a:avLst/>
          </a:prstGeom>
          <a:noFill/>
          <a:ln w="3175">
            <a:solidFill>
              <a:srgbClr val="969696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204" name="Line 108">
            <a:extLst>
              <a:ext uri="{FF2B5EF4-FFF2-40B4-BE49-F238E27FC236}">
                <a16:creationId xmlns:a16="http://schemas.microsoft.com/office/drawing/2014/main" id="{EA5C8C5A-9DCA-48DA-88DF-8CF69587C009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981075" y="8050213"/>
            <a:ext cx="4968875" cy="0"/>
          </a:xfrm>
          <a:prstGeom prst="line">
            <a:avLst/>
          </a:prstGeom>
          <a:noFill/>
          <a:ln w="3175">
            <a:solidFill>
              <a:srgbClr val="969696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205" name="Line 109">
            <a:extLst>
              <a:ext uri="{FF2B5EF4-FFF2-40B4-BE49-F238E27FC236}">
                <a16:creationId xmlns:a16="http://schemas.microsoft.com/office/drawing/2014/main" id="{53625C4B-9C54-4AE6-9071-E2A27F5D3672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981075" y="8410575"/>
            <a:ext cx="4968875" cy="0"/>
          </a:xfrm>
          <a:prstGeom prst="line">
            <a:avLst/>
          </a:prstGeom>
          <a:noFill/>
          <a:ln w="3175">
            <a:solidFill>
              <a:srgbClr val="969696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206" name="Text Box 110">
            <a:extLst>
              <a:ext uri="{FF2B5EF4-FFF2-40B4-BE49-F238E27FC236}">
                <a16:creationId xmlns:a16="http://schemas.microsoft.com/office/drawing/2014/main" id="{2DF130B3-67C1-45AB-90F6-B629461DCDE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52513" y="6248400"/>
            <a:ext cx="4897437" cy="411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rIns="36000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1400">
                <a:latin typeface="メイリオ" panose="020B0604030504040204" pitchFamily="50" charset="-128"/>
                <a:ea typeface="メイリオ" panose="020B0604030504040204" pitchFamily="50" charset="-128"/>
              </a:rPr>
              <a:t>送付内容を記載してください。</a:t>
            </a:r>
          </a:p>
        </p:txBody>
      </p:sp>
      <p:sp>
        <p:nvSpPr>
          <p:cNvPr id="4207" name="Text Box 111">
            <a:extLst>
              <a:ext uri="{FF2B5EF4-FFF2-40B4-BE49-F238E27FC236}">
                <a16:creationId xmlns:a16="http://schemas.microsoft.com/office/drawing/2014/main" id="{2365778A-44FF-43AD-A331-474537D23A6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16563" y="8482013"/>
            <a:ext cx="43815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ja-JP" altLang="en-US" sz="1000" b="1">
                <a:ea typeface="メイリオ" panose="020B0604030504040204" pitchFamily="50" charset="-128"/>
              </a:rPr>
              <a:t>以上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Oval 2">
            <a:extLst>
              <a:ext uri="{FF2B5EF4-FFF2-40B4-BE49-F238E27FC236}">
                <a16:creationId xmlns:a16="http://schemas.microsoft.com/office/drawing/2014/main" id="{7A4B5BA7-6D9F-4F28-9B16-0E02CA2A6A7B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0713" y="560388"/>
            <a:ext cx="3168650" cy="1152525"/>
          </a:xfrm>
          <a:prstGeom prst="ellipse">
            <a:avLst/>
          </a:prstGeom>
          <a:solidFill>
            <a:srgbClr val="33333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grpSp>
        <p:nvGrpSpPr>
          <p:cNvPr id="13315" name="Group 3">
            <a:extLst>
              <a:ext uri="{FF2B5EF4-FFF2-40B4-BE49-F238E27FC236}">
                <a16:creationId xmlns:a16="http://schemas.microsoft.com/office/drawing/2014/main" id="{7E275187-DA80-4733-9B95-B7270C532BD0}"/>
              </a:ext>
            </a:extLst>
          </p:cNvPr>
          <p:cNvGrpSpPr>
            <a:grpSpLocks/>
          </p:cNvGrpSpPr>
          <p:nvPr/>
        </p:nvGrpSpPr>
        <p:grpSpPr bwMode="auto">
          <a:xfrm>
            <a:off x="692150" y="488950"/>
            <a:ext cx="3024188" cy="638175"/>
            <a:chOff x="436" y="308"/>
            <a:chExt cx="1905" cy="402"/>
          </a:xfrm>
        </p:grpSpPr>
        <p:sp>
          <p:nvSpPr>
            <p:cNvPr id="13316" name="WordArt 4">
              <a:extLst>
                <a:ext uri="{FF2B5EF4-FFF2-40B4-BE49-F238E27FC236}">
                  <a16:creationId xmlns:a16="http://schemas.microsoft.com/office/drawing/2014/main" id="{53CB9313-234C-43B0-8AF6-76660DC8987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36" y="308"/>
              <a:ext cx="1905" cy="402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76200">
                    <a:solidFill>
                      <a:srgbClr val="333333"/>
                    </a:solidFill>
                    <a:round/>
                    <a:headEnd/>
                    <a:tailEnd/>
                  </a:ln>
                  <a:solidFill>
                    <a:srgbClr val="333333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送 付 状</a:t>
              </a:r>
            </a:p>
          </p:txBody>
        </p:sp>
        <p:sp>
          <p:nvSpPr>
            <p:cNvPr id="13317" name="WordArt 5">
              <a:extLst>
                <a:ext uri="{FF2B5EF4-FFF2-40B4-BE49-F238E27FC236}">
                  <a16:creationId xmlns:a16="http://schemas.microsoft.com/office/drawing/2014/main" id="{1FA75003-F891-463D-8EF5-744CFADC92F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36" y="308"/>
              <a:ext cx="1905" cy="402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76200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送 付 状</a:t>
              </a:r>
            </a:p>
          </p:txBody>
        </p:sp>
      </p:grpSp>
      <p:sp>
        <p:nvSpPr>
          <p:cNvPr id="13318" name="Rectangle 6">
            <a:extLst>
              <a:ext uri="{FF2B5EF4-FFF2-40B4-BE49-F238E27FC236}">
                <a16:creationId xmlns:a16="http://schemas.microsoft.com/office/drawing/2014/main" id="{ACDBF81C-4FE2-46A1-B9D4-03D8BCFECD59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0713" y="1136650"/>
            <a:ext cx="5761037" cy="7056438"/>
          </a:xfrm>
          <a:prstGeom prst="rect">
            <a:avLst/>
          </a:prstGeom>
          <a:solidFill>
            <a:srgbClr val="FFFFFF"/>
          </a:solidFill>
          <a:ln w="57150">
            <a:solidFill>
              <a:srgbClr val="333333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319" name="Line 7">
            <a:extLst>
              <a:ext uri="{FF2B5EF4-FFF2-40B4-BE49-F238E27FC236}">
                <a16:creationId xmlns:a16="http://schemas.microsoft.com/office/drawing/2014/main" id="{C1EBFE33-F5E5-4F96-93B3-A351151D63EA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4086225" y="992188"/>
            <a:ext cx="2232025" cy="0"/>
          </a:xfrm>
          <a:prstGeom prst="line">
            <a:avLst/>
          </a:prstGeom>
          <a:noFill/>
          <a:ln w="3175">
            <a:solidFill>
              <a:srgbClr val="969696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320" name="Text Box 8">
            <a:extLst>
              <a:ext uri="{FF2B5EF4-FFF2-40B4-BE49-F238E27FC236}">
                <a16:creationId xmlns:a16="http://schemas.microsoft.com/office/drawing/2014/main" id="{4253D8F3-E4C8-4171-958D-F3CE6B7576B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76700" y="746125"/>
            <a:ext cx="69215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ja-JP" altLang="en-US" sz="1000">
                <a:ea typeface="メイリオ" panose="020B0604030504040204" pitchFamily="50" charset="-128"/>
              </a:rPr>
              <a:t>送付日：</a:t>
            </a:r>
          </a:p>
        </p:txBody>
      </p:sp>
      <p:sp>
        <p:nvSpPr>
          <p:cNvPr id="13321" name="Text Box 9">
            <a:extLst>
              <a:ext uri="{FF2B5EF4-FFF2-40B4-BE49-F238E27FC236}">
                <a16:creationId xmlns:a16="http://schemas.microsoft.com/office/drawing/2014/main" id="{0F0E6338-DD36-4F07-8541-9F991C9A7FE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49825" y="746125"/>
            <a:ext cx="132080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1000">
                <a:latin typeface="メイリオ" panose="020B0604030504040204" pitchFamily="50" charset="-128"/>
                <a:ea typeface="メイリオ" panose="020B0604030504040204" pitchFamily="50" charset="-128"/>
              </a:rPr>
              <a:t>20XX</a:t>
            </a:r>
            <a:r>
              <a:rPr lang="ja-JP" altLang="en-US" sz="1000">
                <a:latin typeface="メイリオ" panose="020B0604030504040204" pitchFamily="50" charset="-128"/>
                <a:ea typeface="メイリオ" panose="020B0604030504040204" pitchFamily="50" charset="-128"/>
              </a:rPr>
              <a:t>年　</a:t>
            </a:r>
            <a:r>
              <a:rPr lang="en-US" altLang="ja-JP" sz="1000">
                <a:latin typeface="メイリオ" panose="020B0604030504040204" pitchFamily="50" charset="-128"/>
                <a:ea typeface="メイリオ" panose="020B0604030504040204" pitchFamily="50" charset="-128"/>
              </a:rPr>
              <a:t>X</a:t>
            </a:r>
            <a:r>
              <a:rPr lang="ja-JP" altLang="en-US" sz="1000">
                <a:latin typeface="メイリオ" panose="020B0604030504040204" pitchFamily="50" charset="-128"/>
                <a:ea typeface="メイリオ" panose="020B0604030504040204" pitchFamily="50" charset="-128"/>
              </a:rPr>
              <a:t>月　</a:t>
            </a:r>
            <a:r>
              <a:rPr lang="en-US" altLang="ja-JP" sz="1000">
                <a:latin typeface="メイリオ" panose="020B0604030504040204" pitchFamily="50" charset="-128"/>
                <a:ea typeface="メイリオ" panose="020B0604030504040204" pitchFamily="50" charset="-128"/>
              </a:rPr>
              <a:t>X</a:t>
            </a:r>
            <a:r>
              <a:rPr lang="ja-JP" altLang="en-US" sz="1000">
                <a:latin typeface="メイリオ" panose="020B0604030504040204" pitchFamily="50" charset="-128"/>
                <a:ea typeface="メイリオ" panose="020B0604030504040204" pitchFamily="50" charset="-128"/>
              </a:rPr>
              <a:t>日</a:t>
            </a:r>
          </a:p>
        </p:txBody>
      </p:sp>
      <p:sp>
        <p:nvSpPr>
          <p:cNvPr id="13322" name="Rectangle 10">
            <a:extLst>
              <a:ext uri="{FF2B5EF4-FFF2-40B4-BE49-F238E27FC236}">
                <a16:creationId xmlns:a16="http://schemas.microsoft.com/office/drawing/2014/main" id="{ECC5FA03-6382-45C6-B6D9-6EE437D56F85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6613" y="1497013"/>
            <a:ext cx="2952750" cy="1584325"/>
          </a:xfrm>
          <a:prstGeom prst="rect">
            <a:avLst/>
          </a:prstGeom>
          <a:solidFill>
            <a:schemeClr val="bg1"/>
          </a:solidFill>
          <a:ln w="38100">
            <a:solidFill>
              <a:srgbClr val="333333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324" name="Rectangle 12">
            <a:extLst>
              <a:ext uri="{FF2B5EF4-FFF2-40B4-BE49-F238E27FC236}">
                <a16:creationId xmlns:a16="http://schemas.microsoft.com/office/drawing/2014/main" id="{6B000F5A-45E6-4084-A93F-7960897FA268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6613" y="3225800"/>
            <a:ext cx="5256212" cy="647700"/>
          </a:xfrm>
          <a:prstGeom prst="rect">
            <a:avLst/>
          </a:prstGeom>
          <a:solidFill>
            <a:schemeClr val="bg1"/>
          </a:solidFill>
          <a:ln w="38100">
            <a:solidFill>
              <a:srgbClr val="333333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325" name="Text Box 13">
            <a:extLst>
              <a:ext uri="{FF2B5EF4-FFF2-40B4-BE49-F238E27FC236}">
                <a16:creationId xmlns:a16="http://schemas.microsoft.com/office/drawing/2014/main" id="{C4BE83E2-540F-4BB8-9586-9DB1D353FD6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81075" y="1639888"/>
            <a:ext cx="2159000" cy="482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rIns="36000">
            <a:spAutoFit/>
          </a:bodyPr>
          <a:lstStyle/>
          <a:p>
            <a:pPr>
              <a:lnSpc>
                <a:spcPct val="160000"/>
              </a:lnSpc>
            </a:pPr>
            <a:r>
              <a:rPr lang="ja-JP" altLang="en-US" sz="1600" b="1">
                <a:latin typeface="メイリオ" panose="020B0604030504040204" pitchFamily="50" charset="-128"/>
                <a:ea typeface="メイリオ" panose="020B0604030504040204" pitchFamily="50" charset="-128"/>
              </a:rPr>
              <a:t>会社名</a:t>
            </a:r>
          </a:p>
        </p:txBody>
      </p:sp>
      <p:sp>
        <p:nvSpPr>
          <p:cNvPr id="13326" name="Line 14">
            <a:extLst>
              <a:ext uri="{FF2B5EF4-FFF2-40B4-BE49-F238E27FC236}">
                <a16:creationId xmlns:a16="http://schemas.microsoft.com/office/drawing/2014/main" id="{1013839E-4333-4679-9BCB-877F253AB519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981075" y="2505075"/>
            <a:ext cx="2663825" cy="0"/>
          </a:xfrm>
          <a:prstGeom prst="line">
            <a:avLst/>
          </a:prstGeom>
          <a:noFill/>
          <a:ln w="3175">
            <a:solidFill>
              <a:srgbClr val="969696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327" name="Line 15">
            <a:extLst>
              <a:ext uri="{FF2B5EF4-FFF2-40B4-BE49-F238E27FC236}">
                <a16:creationId xmlns:a16="http://schemas.microsoft.com/office/drawing/2014/main" id="{0B5BE172-7174-4F7B-B7C3-48D31EDBAE40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981075" y="3009900"/>
            <a:ext cx="2663825" cy="0"/>
          </a:xfrm>
          <a:prstGeom prst="line">
            <a:avLst/>
          </a:prstGeom>
          <a:noFill/>
          <a:ln w="3175">
            <a:solidFill>
              <a:srgbClr val="969696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328" name="Rectangle 16">
            <a:extLst>
              <a:ext uri="{FF2B5EF4-FFF2-40B4-BE49-F238E27FC236}">
                <a16:creationId xmlns:a16="http://schemas.microsoft.com/office/drawing/2014/main" id="{024AB8FF-3B30-43D9-BE73-3EC6F5329A4C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6613" y="4016375"/>
            <a:ext cx="5256212" cy="3960813"/>
          </a:xfrm>
          <a:prstGeom prst="rect">
            <a:avLst/>
          </a:prstGeom>
          <a:solidFill>
            <a:schemeClr val="bg1"/>
          </a:solidFill>
          <a:ln w="38100">
            <a:solidFill>
              <a:srgbClr val="333333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329" name="Text Box 17">
            <a:extLst>
              <a:ext uri="{FF2B5EF4-FFF2-40B4-BE49-F238E27FC236}">
                <a16:creationId xmlns:a16="http://schemas.microsoft.com/office/drawing/2014/main" id="{0495B30F-B174-464A-81D1-8F67D178E0B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73388" y="9274175"/>
            <a:ext cx="94615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ja-JP" altLang="en-US" sz="1000" b="1">
                <a:ea typeface="メイリオ" panose="020B0604030504040204" pitchFamily="50" charset="-128"/>
              </a:rPr>
              <a:t>　（ロゴ）　</a:t>
            </a:r>
          </a:p>
        </p:txBody>
      </p:sp>
      <p:sp>
        <p:nvSpPr>
          <p:cNvPr id="13330" name="Text Box 18">
            <a:extLst>
              <a:ext uri="{FF2B5EF4-FFF2-40B4-BE49-F238E27FC236}">
                <a16:creationId xmlns:a16="http://schemas.microsoft.com/office/drawing/2014/main" id="{E15D3D7A-DCD0-46EA-B246-61022F3244D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81075" y="4160838"/>
            <a:ext cx="4968875" cy="1190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rIns="36000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1200">
                <a:ea typeface="メイリオ" panose="020B0604030504040204" pitchFamily="50" charset="-128"/>
              </a:rPr>
              <a:t>前略、いつも御世話になり有難うございます。</a:t>
            </a:r>
          </a:p>
          <a:p>
            <a:pPr>
              <a:lnSpc>
                <a:spcPct val="150000"/>
              </a:lnSpc>
            </a:pPr>
            <a:r>
              <a:rPr lang="ja-JP" altLang="en-US" sz="1200">
                <a:ea typeface="メイリオ" panose="020B0604030504040204" pitchFamily="50" charset="-128"/>
              </a:rPr>
              <a:t>下記の書類を送付させていただきましたので、ご査収の程宜しくお願い申し上げます。</a:t>
            </a:r>
          </a:p>
          <a:p>
            <a:pPr algn="r">
              <a:lnSpc>
                <a:spcPct val="150000"/>
              </a:lnSpc>
            </a:pPr>
            <a:r>
              <a:rPr lang="ja-JP" altLang="en-US" sz="1200">
                <a:ea typeface="メイリオ" panose="020B0604030504040204" pitchFamily="50" charset="-128"/>
              </a:rPr>
              <a:t>草々</a:t>
            </a:r>
          </a:p>
        </p:txBody>
      </p:sp>
      <p:sp>
        <p:nvSpPr>
          <p:cNvPr id="13331" name="Text Box 19">
            <a:extLst>
              <a:ext uri="{FF2B5EF4-FFF2-40B4-BE49-F238E27FC236}">
                <a16:creationId xmlns:a16="http://schemas.microsoft.com/office/drawing/2014/main" id="{1722D801-4A65-446A-8DA0-F6A3ACBCD6A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81075" y="3297238"/>
            <a:ext cx="5040313" cy="504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rIns="3600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ja-JP" b="1">
                <a:latin typeface="メイリオ" panose="020B0604030504040204" pitchFamily="50" charset="-128"/>
                <a:ea typeface="メイリオ" panose="020B0604030504040204" pitchFamily="50" charset="-128"/>
              </a:rPr>
              <a:t>○○○○</a:t>
            </a:r>
            <a:r>
              <a:rPr lang="ja-JP" altLang="en-US" b="1">
                <a:latin typeface="メイリオ" panose="020B0604030504040204" pitchFamily="50" charset="-128"/>
                <a:ea typeface="メイリオ" panose="020B0604030504040204" pitchFamily="50" charset="-128"/>
              </a:rPr>
              <a:t>の件</a:t>
            </a:r>
          </a:p>
        </p:txBody>
      </p:sp>
      <p:sp>
        <p:nvSpPr>
          <p:cNvPr id="13332" name="Text Box 20">
            <a:extLst>
              <a:ext uri="{FF2B5EF4-FFF2-40B4-BE49-F238E27FC236}">
                <a16:creationId xmlns:a16="http://schemas.microsoft.com/office/drawing/2014/main" id="{7EDF1D1F-7FD2-49F1-80C7-2ECCF5E9497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65513" y="2649538"/>
            <a:ext cx="250825" cy="431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rIns="36000">
            <a:spAutoFit/>
          </a:bodyPr>
          <a:lstStyle/>
          <a:p>
            <a:pPr>
              <a:lnSpc>
                <a:spcPct val="160000"/>
              </a:lnSpc>
            </a:pPr>
            <a:r>
              <a:rPr lang="ja-JP" altLang="en-US" sz="1400" b="1">
                <a:latin typeface="メイリオ" panose="020B0604030504040204" pitchFamily="50" charset="-128"/>
                <a:ea typeface="メイリオ" panose="020B0604030504040204" pitchFamily="50" charset="-128"/>
              </a:rPr>
              <a:t>様</a:t>
            </a:r>
          </a:p>
        </p:txBody>
      </p:sp>
      <p:sp>
        <p:nvSpPr>
          <p:cNvPr id="13333" name="Text Box 21">
            <a:extLst>
              <a:ext uri="{FF2B5EF4-FFF2-40B4-BE49-F238E27FC236}">
                <a16:creationId xmlns:a16="http://schemas.microsoft.com/office/drawing/2014/main" id="{E6AB6C35-A218-4D62-9B94-5603652097A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41438" y="2501900"/>
            <a:ext cx="1851025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rIns="36000">
            <a:spAutoFit/>
          </a:bodyPr>
          <a:lstStyle/>
          <a:p>
            <a:pPr>
              <a:lnSpc>
                <a:spcPct val="160000"/>
              </a:lnSpc>
            </a:pPr>
            <a:r>
              <a:rPr lang="en-US" altLang="ja-JP" sz="2000" b="1">
                <a:latin typeface="メイリオ" panose="020B0604030504040204" pitchFamily="50" charset="-128"/>
                <a:ea typeface="メイリオ" panose="020B0604030504040204" pitchFamily="50" charset="-128"/>
              </a:rPr>
              <a:t>○○○</a:t>
            </a:r>
            <a:r>
              <a:rPr lang="ja-JP" altLang="en-US" sz="2000" b="1">
                <a:latin typeface="メイリオ" panose="020B0604030504040204" pitchFamily="50" charset="-128"/>
                <a:ea typeface="メイリオ" panose="020B0604030504040204" pitchFamily="50" charset="-128"/>
              </a:rPr>
              <a:t>　○○○</a:t>
            </a:r>
          </a:p>
        </p:txBody>
      </p:sp>
      <p:sp>
        <p:nvSpPr>
          <p:cNvPr id="13334" name="Text Box 22">
            <a:extLst>
              <a:ext uri="{FF2B5EF4-FFF2-40B4-BE49-F238E27FC236}">
                <a16:creationId xmlns:a16="http://schemas.microsoft.com/office/drawing/2014/main" id="{D8F2BD4B-94C8-4B44-AA1C-7DEAC8D1DAC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05263" y="1600200"/>
            <a:ext cx="2232025" cy="1481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rIns="36000">
            <a:spAutoFit/>
          </a:bodyPr>
          <a:lstStyle/>
          <a:p>
            <a:pPr>
              <a:lnSpc>
                <a:spcPct val="120000"/>
              </a:lnSpc>
            </a:pPr>
            <a:r>
              <a:rPr lang="ja-JP" altLang="en-US" sz="1600" b="1">
                <a:latin typeface="メイリオ" panose="020B0604030504040204" pitchFamily="50" charset="-128"/>
                <a:ea typeface="メイリオ" panose="020B0604030504040204" pitchFamily="50" charset="-128"/>
              </a:rPr>
              <a:t>会社名</a:t>
            </a:r>
          </a:p>
          <a:p>
            <a:pPr>
              <a:lnSpc>
                <a:spcPct val="120000"/>
              </a:lnSpc>
            </a:pPr>
            <a:r>
              <a:rPr lang="ja-JP" altLang="en-US" sz="1000">
                <a:latin typeface="メイリオ" panose="020B0604030504040204" pitchFamily="50" charset="-128"/>
                <a:ea typeface="メイリオ" panose="020B0604030504040204" pitchFamily="50" charset="-128"/>
              </a:rPr>
              <a:t>部署名　送付者名</a:t>
            </a:r>
          </a:p>
          <a:p>
            <a:pPr>
              <a:lnSpc>
                <a:spcPct val="120000"/>
              </a:lnSpc>
            </a:pPr>
            <a:r>
              <a:rPr lang="ja-JP" altLang="en-US" sz="1000">
                <a:latin typeface="メイリオ" panose="020B0604030504040204" pitchFamily="50" charset="-128"/>
                <a:ea typeface="メイリオ" panose="020B0604030504040204" pitchFamily="50" charset="-128"/>
              </a:rPr>
              <a:t>住所</a:t>
            </a:r>
          </a:p>
          <a:p>
            <a:pPr>
              <a:lnSpc>
                <a:spcPct val="120000"/>
              </a:lnSpc>
            </a:pPr>
            <a:endParaRPr lang="ja-JP" altLang="en-US" sz="100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ct val="120000"/>
              </a:lnSpc>
            </a:pPr>
            <a:r>
              <a:rPr lang="ja-JP" altLang="en-US" sz="1000">
                <a:latin typeface="メイリオ" panose="020B0604030504040204" pitchFamily="50" charset="-128"/>
                <a:ea typeface="メイリオ" panose="020B0604030504040204" pitchFamily="50" charset="-128"/>
              </a:rPr>
              <a:t>電話番号</a:t>
            </a:r>
          </a:p>
          <a:p>
            <a:pPr>
              <a:lnSpc>
                <a:spcPct val="120000"/>
              </a:lnSpc>
            </a:pPr>
            <a:r>
              <a:rPr lang="en-US" altLang="ja-JP" sz="1000">
                <a:latin typeface="メイリオ" panose="020B0604030504040204" pitchFamily="50" charset="-128"/>
                <a:ea typeface="メイリオ" panose="020B0604030504040204" pitchFamily="50" charset="-128"/>
              </a:rPr>
              <a:t>FAX</a:t>
            </a:r>
            <a:r>
              <a:rPr lang="ja-JP" altLang="en-US" sz="1000">
                <a:latin typeface="メイリオ" panose="020B0604030504040204" pitchFamily="50" charset="-128"/>
                <a:ea typeface="メイリオ" panose="020B0604030504040204" pitchFamily="50" charset="-128"/>
              </a:rPr>
              <a:t>番号</a:t>
            </a:r>
          </a:p>
          <a:p>
            <a:pPr>
              <a:lnSpc>
                <a:spcPct val="120000"/>
              </a:lnSpc>
            </a:pPr>
            <a:r>
              <a:rPr lang="ja-JP" altLang="en-US" sz="1000">
                <a:latin typeface="メイリオ" panose="020B0604030504040204" pitchFamily="50" charset="-128"/>
                <a:ea typeface="メイリオ" panose="020B0604030504040204" pitchFamily="50" charset="-128"/>
              </a:rPr>
              <a:t>メール</a:t>
            </a:r>
          </a:p>
        </p:txBody>
      </p:sp>
      <p:sp>
        <p:nvSpPr>
          <p:cNvPr id="13335" name="Text Box 23">
            <a:extLst>
              <a:ext uri="{FF2B5EF4-FFF2-40B4-BE49-F238E27FC236}">
                <a16:creationId xmlns:a16="http://schemas.microsoft.com/office/drawing/2014/main" id="{59BB9BCA-1C3D-4959-AC4E-62A922EA2A3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81075" y="2144713"/>
            <a:ext cx="530225" cy="384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rIns="36000">
            <a:spAutoFit/>
          </a:bodyPr>
          <a:lstStyle/>
          <a:p>
            <a:pPr>
              <a:lnSpc>
                <a:spcPct val="160000"/>
              </a:lnSpc>
            </a:pPr>
            <a:r>
              <a:rPr lang="ja-JP" altLang="en-US" sz="1200" b="1">
                <a:latin typeface="メイリオ" panose="020B0604030504040204" pitchFamily="50" charset="-128"/>
                <a:ea typeface="メイリオ" panose="020B0604030504040204" pitchFamily="50" charset="-128"/>
              </a:rPr>
              <a:t>部署名</a:t>
            </a:r>
          </a:p>
        </p:txBody>
      </p:sp>
      <p:sp>
        <p:nvSpPr>
          <p:cNvPr id="13336" name="Text Box 24">
            <a:extLst>
              <a:ext uri="{FF2B5EF4-FFF2-40B4-BE49-F238E27FC236}">
                <a16:creationId xmlns:a16="http://schemas.microsoft.com/office/drawing/2014/main" id="{D7793E10-EBCF-475B-93C2-D80C19F4DC0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81075" y="5313363"/>
            <a:ext cx="4968875" cy="411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rIns="3600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ja-JP" altLang="en-US" sz="1400" b="1">
                <a:ea typeface="メイリオ" panose="020B0604030504040204" pitchFamily="50" charset="-128"/>
              </a:rPr>
              <a:t>記</a:t>
            </a:r>
          </a:p>
        </p:txBody>
      </p:sp>
      <p:sp>
        <p:nvSpPr>
          <p:cNvPr id="13337" name="Line 25">
            <a:extLst>
              <a:ext uri="{FF2B5EF4-FFF2-40B4-BE49-F238E27FC236}">
                <a16:creationId xmlns:a16="http://schemas.microsoft.com/office/drawing/2014/main" id="{51564256-FAE6-44EC-8FE7-90D0BCDAF251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981075" y="5672138"/>
            <a:ext cx="4968875" cy="0"/>
          </a:xfrm>
          <a:prstGeom prst="line">
            <a:avLst/>
          </a:prstGeom>
          <a:noFill/>
          <a:ln w="3175">
            <a:solidFill>
              <a:srgbClr val="969696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338" name="Line 26">
            <a:extLst>
              <a:ext uri="{FF2B5EF4-FFF2-40B4-BE49-F238E27FC236}">
                <a16:creationId xmlns:a16="http://schemas.microsoft.com/office/drawing/2014/main" id="{5277C368-A513-4318-A000-2F7B07F1EDA1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981075" y="6032500"/>
            <a:ext cx="4968875" cy="0"/>
          </a:xfrm>
          <a:prstGeom prst="line">
            <a:avLst/>
          </a:prstGeom>
          <a:noFill/>
          <a:ln w="3175">
            <a:solidFill>
              <a:srgbClr val="969696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339" name="Line 27">
            <a:extLst>
              <a:ext uri="{FF2B5EF4-FFF2-40B4-BE49-F238E27FC236}">
                <a16:creationId xmlns:a16="http://schemas.microsoft.com/office/drawing/2014/main" id="{58282CA5-24D7-4BCD-8755-95990501AA89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981075" y="6392863"/>
            <a:ext cx="4968875" cy="0"/>
          </a:xfrm>
          <a:prstGeom prst="line">
            <a:avLst/>
          </a:prstGeom>
          <a:noFill/>
          <a:ln w="3175">
            <a:solidFill>
              <a:srgbClr val="969696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340" name="Line 28">
            <a:extLst>
              <a:ext uri="{FF2B5EF4-FFF2-40B4-BE49-F238E27FC236}">
                <a16:creationId xmlns:a16="http://schemas.microsoft.com/office/drawing/2014/main" id="{FFDF1139-18AF-48B3-B381-8321FB3BD0B3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981075" y="6753225"/>
            <a:ext cx="4968875" cy="0"/>
          </a:xfrm>
          <a:prstGeom prst="line">
            <a:avLst/>
          </a:prstGeom>
          <a:noFill/>
          <a:ln w="3175">
            <a:solidFill>
              <a:srgbClr val="969696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341" name="Line 29">
            <a:extLst>
              <a:ext uri="{FF2B5EF4-FFF2-40B4-BE49-F238E27FC236}">
                <a16:creationId xmlns:a16="http://schemas.microsoft.com/office/drawing/2014/main" id="{948DDBA6-DE90-45E5-BF3E-22EE378DD7C0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981075" y="7113588"/>
            <a:ext cx="4968875" cy="0"/>
          </a:xfrm>
          <a:prstGeom prst="line">
            <a:avLst/>
          </a:prstGeom>
          <a:noFill/>
          <a:ln w="3175">
            <a:solidFill>
              <a:srgbClr val="969696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342" name="Line 30">
            <a:extLst>
              <a:ext uri="{FF2B5EF4-FFF2-40B4-BE49-F238E27FC236}">
                <a16:creationId xmlns:a16="http://schemas.microsoft.com/office/drawing/2014/main" id="{0614FB24-37AC-4858-B5A1-C566208F1E05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981075" y="7113588"/>
            <a:ext cx="4968875" cy="0"/>
          </a:xfrm>
          <a:prstGeom prst="line">
            <a:avLst/>
          </a:prstGeom>
          <a:noFill/>
          <a:ln w="3175">
            <a:solidFill>
              <a:srgbClr val="969696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343" name="Line 31">
            <a:extLst>
              <a:ext uri="{FF2B5EF4-FFF2-40B4-BE49-F238E27FC236}">
                <a16:creationId xmlns:a16="http://schemas.microsoft.com/office/drawing/2014/main" id="{5B52FC14-6892-463B-8EDC-37899EFB61A6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981075" y="7473950"/>
            <a:ext cx="4968875" cy="0"/>
          </a:xfrm>
          <a:prstGeom prst="line">
            <a:avLst/>
          </a:prstGeom>
          <a:noFill/>
          <a:ln w="3175">
            <a:solidFill>
              <a:srgbClr val="969696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344" name="Line 32">
            <a:extLst>
              <a:ext uri="{FF2B5EF4-FFF2-40B4-BE49-F238E27FC236}">
                <a16:creationId xmlns:a16="http://schemas.microsoft.com/office/drawing/2014/main" id="{87D891DB-C5D3-41E7-BB93-4241FE7D83E2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981075" y="7834313"/>
            <a:ext cx="4968875" cy="0"/>
          </a:xfrm>
          <a:prstGeom prst="line">
            <a:avLst/>
          </a:prstGeom>
          <a:noFill/>
          <a:ln w="3175">
            <a:solidFill>
              <a:srgbClr val="969696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345" name="Text Box 33">
            <a:extLst>
              <a:ext uri="{FF2B5EF4-FFF2-40B4-BE49-F238E27FC236}">
                <a16:creationId xmlns:a16="http://schemas.microsoft.com/office/drawing/2014/main" id="{7202D759-A857-4FB6-B8B9-BCAEC4D03C1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52513" y="5672138"/>
            <a:ext cx="4897437" cy="411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rIns="36000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1400">
                <a:latin typeface="メイリオ" panose="020B0604030504040204" pitchFamily="50" charset="-128"/>
                <a:ea typeface="メイリオ" panose="020B0604030504040204" pitchFamily="50" charset="-128"/>
              </a:rPr>
              <a:t>送付内容を記載してください。</a:t>
            </a:r>
          </a:p>
        </p:txBody>
      </p:sp>
      <p:sp>
        <p:nvSpPr>
          <p:cNvPr id="13346" name="Rectangle 34">
            <a:extLst>
              <a:ext uri="{FF2B5EF4-FFF2-40B4-BE49-F238E27FC236}">
                <a16:creationId xmlns:a16="http://schemas.microsoft.com/office/drawing/2014/main" id="{A9D699BD-D75E-40E8-AB20-F65910333946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0713" y="8193088"/>
            <a:ext cx="5761037" cy="863600"/>
          </a:xfrm>
          <a:prstGeom prst="rect">
            <a:avLst/>
          </a:prstGeom>
          <a:solidFill>
            <a:srgbClr val="FFFFFF"/>
          </a:solidFill>
          <a:ln w="57150" algn="ctr">
            <a:solidFill>
              <a:srgbClr val="333333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ja-JP" altLang="en-US" sz="1200">
                <a:latin typeface="メイリオ" panose="020B0604030504040204" pitchFamily="50" charset="-128"/>
                <a:ea typeface="メイリオ" panose="020B0604030504040204" pitchFamily="50" charset="-128"/>
              </a:rPr>
              <a:t>広告スペース</a:t>
            </a:r>
          </a:p>
          <a:p>
            <a:pPr algn="ctr"/>
            <a:r>
              <a:rPr lang="ja-JP" altLang="en-US" sz="1200">
                <a:latin typeface="メイリオ" panose="020B0604030504040204" pitchFamily="50" charset="-128"/>
                <a:ea typeface="メイリオ" panose="020B0604030504040204" pitchFamily="50" charset="-128"/>
              </a:rPr>
              <a:t>（自社製品の</a:t>
            </a:r>
            <a:r>
              <a:rPr lang="en-US" altLang="ja-JP" sz="1200">
                <a:latin typeface="メイリオ" panose="020B0604030504040204" pitchFamily="50" charset="-128"/>
                <a:ea typeface="メイリオ" panose="020B0604030504040204" pitchFamily="50" charset="-128"/>
              </a:rPr>
              <a:t>PR</a:t>
            </a:r>
            <a:r>
              <a:rPr lang="ja-JP" altLang="en-US" sz="1200">
                <a:latin typeface="メイリオ" panose="020B0604030504040204" pitchFamily="50" charset="-128"/>
                <a:ea typeface="メイリオ" panose="020B0604030504040204" pitchFamily="50" charset="-128"/>
              </a:rPr>
              <a:t>広告を挿入する）</a:t>
            </a:r>
          </a:p>
        </p:txBody>
      </p:sp>
      <p:sp>
        <p:nvSpPr>
          <p:cNvPr id="13347" name="Text Box 35">
            <a:extLst>
              <a:ext uri="{FF2B5EF4-FFF2-40B4-BE49-F238E27FC236}">
                <a16:creationId xmlns:a16="http://schemas.microsoft.com/office/drawing/2014/main" id="{48B57D72-3593-4F5B-9AC8-51A922DED0D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16563" y="7545388"/>
            <a:ext cx="43815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ja-JP" altLang="en-US" sz="1000" b="1">
                <a:ea typeface="メイリオ" panose="020B0604030504040204" pitchFamily="50" charset="-128"/>
              </a:rPr>
              <a:t>以上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Oval 2">
            <a:extLst>
              <a:ext uri="{FF2B5EF4-FFF2-40B4-BE49-F238E27FC236}">
                <a16:creationId xmlns:a16="http://schemas.microsoft.com/office/drawing/2014/main" id="{07CDA4EA-DFAE-434A-8B05-339F53BEBBDB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0713" y="560388"/>
            <a:ext cx="3168650" cy="1152525"/>
          </a:xfrm>
          <a:prstGeom prst="ellipse">
            <a:avLst/>
          </a:prstGeom>
          <a:solidFill>
            <a:srgbClr val="3366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342" name="Rectangle 6">
            <a:extLst>
              <a:ext uri="{FF2B5EF4-FFF2-40B4-BE49-F238E27FC236}">
                <a16:creationId xmlns:a16="http://schemas.microsoft.com/office/drawing/2014/main" id="{163F807E-939D-44F9-B165-536E5CA79CCD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0713" y="1136650"/>
            <a:ext cx="5761037" cy="7920038"/>
          </a:xfrm>
          <a:prstGeom prst="rect">
            <a:avLst/>
          </a:prstGeom>
          <a:solidFill>
            <a:srgbClr val="99CCFF"/>
          </a:solidFill>
          <a:ln w="38100">
            <a:solidFill>
              <a:srgbClr val="00008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343" name="Line 7">
            <a:extLst>
              <a:ext uri="{FF2B5EF4-FFF2-40B4-BE49-F238E27FC236}">
                <a16:creationId xmlns:a16="http://schemas.microsoft.com/office/drawing/2014/main" id="{8EEEF0D4-B897-4121-A2D4-EE0B010B06D5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4086225" y="992188"/>
            <a:ext cx="2232025" cy="0"/>
          </a:xfrm>
          <a:prstGeom prst="line">
            <a:avLst/>
          </a:prstGeom>
          <a:noFill/>
          <a:ln w="3175">
            <a:solidFill>
              <a:srgbClr val="969696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344" name="Text Box 8">
            <a:extLst>
              <a:ext uri="{FF2B5EF4-FFF2-40B4-BE49-F238E27FC236}">
                <a16:creationId xmlns:a16="http://schemas.microsoft.com/office/drawing/2014/main" id="{AF26409B-AC9C-4D50-ACAB-AEDE1A2A4CC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76700" y="746125"/>
            <a:ext cx="69215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ja-JP" altLang="en-US" sz="1000">
                <a:ea typeface="メイリオ" panose="020B0604030504040204" pitchFamily="50" charset="-128"/>
              </a:rPr>
              <a:t>送付日：</a:t>
            </a:r>
          </a:p>
        </p:txBody>
      </p:sp>
      <p:sp>
        <p:nvSpPr>
          <p:cNvPr id="14345" name="Text Box 9">
            <a:extLst>
              <a:ext uri="{FF2B5EF4-FFF2-40B4-BE49-F238E27FC236}">
                <a16:creationId xmlns:a16="http://schemas.microsoft.com/office/drawing/2014/main" id="{B16CFEA3-D4A6-4E81-B49B-D41829126FB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49825" y="746125"/>
            <a:ext cx="132080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1000">
                <a:latin typeface="メイリオ" panose="020B0604030504040204" pitchFamily="50" charset="-128"/>
                <a:ea typeface="メイリオ" panose="020B0604030504040204" pitchFamily="50" charset="-128"/>
              </a:rPr>
              <a:t>20XX</a:t>
            </a:r>
            <a:r>
              <a:rPr lang="ja-JP" altLang="en-US" sz="1000">
                <a:latin typeface="メイリオ" panose="020B0604030504040204" pitchFamily="50" charset="-128"/>
                <a:ea typeface="メイリオ" panose="020B0604030504040204" pitchFamily="50" charset="-128"/>
              </a:rPr>
              <a:t>年　</a:t>
            </a:r>
            <a:r>
              <a:rPr lang="en-US" altLang="ja-JP" sz="1000">
                <a:latin typeface="メイリオ" panose="020B0604030504040204" pitchFamily="50" charset="-128"/>
                <a:ea typeface="メイリオ" panose="020B0604030504040204" pitchFamily="50" charset="-128"/>
              </a:rPr>
              <a:t>X</a:t>
            </a:r>
            <a:r>
              <a:rPr lang="ja-JP" altLang="en-US" sz="1000">
                <a:latin typeface="メイリオ" panose="020B0604030504040204" pitchFamily="50" charset="-128"/>
                <a:ea typeface="メイリオ" panose="020B0604030504040204" pitchFamily="50" charset="-128"/>
              </a:rPr>
              <a:t>月　</a:t>
            </a:r>
            <a:r>
              <a:rPr lang="en-US" altLang="ja-JP" sz="1000">
                <a:latin typeface="メイリオ" panose="020B0604030504040204" pitchFamily="50" charset="-128"/>
                <a:ea typeface="メイリオ" panose="020B0604030504040204" pitchFamily="50" charset="-128"/>
              </a:rPr>
              <a:t>X</a:t>
            </a:r>
            <a:r>
              <a:rPr lang="ja-JP" altLang="en-US" sz="1000">
                <a:latin typeface="メイリオ" panose="020B0604030504040204" pitchFamily="50" charset="-128"/>
                <a:ea typeface="メイリオ" panose="020B0604030504040204" pitchFamily="50" charset="-128"/>
              </a:rPr>
              <a:t>日</a:t>
            </a:r>
          </a:p>
        </p:txBody>
      </p:sp>
      <p:sp>
        <p:nvSpPr>
          <p:cNvPr id="14346" name="Rectangle 10">
            <a:extLst>
              <a:ext uri="{FF2B5EF4-FFF2-40B4-BE49-F238E27FC236}">
                <a16:creationId xmlns:a16="http://schemas.microsoft.com/office/drawing/2014/main" id="{0F7F071C-963A-4808-BAEE-3432FD666CF1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6613" y="1497013"/>
            <a:ext cx="2952750" cy="1584325"/>
          </a:xfrm>
          <a:prstGeom prst="rect">
            <a:avLst/>
          </a:prstGeom>
          <a:solidFill>
            <a:schemeClr val="bg1"/>
          </a:solidFill>
          <a:ln w="28575">
            <a:solidFill>
              <a:srgbClr val="0000FF"/>
            </a:solidFill>
            <a:miter lim="800000"/>
            <a:headEnd/>
            <a:tailEnd/>
          </a:ln>
          <a:effectLst>
            <a:outerShdw dist="35921" dir="2700000" algn="ctr" rotWithShape="0">
              <a:schemeClr val="accent2"/>
            </a:outerShdw>
          </a:effec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348" name="Rectangle 12">
            <a:extLst>
              <a:ext uri="{FF2B5EF4-FFF2-40B4-BE49-F238E27FC236}">
                <a16:creationId xmlns:a16="http://schemas.microsoft.com/office/drawing/2014/main" id="{57DA3F1A-3A2E-444D-BA02-153D093DADE6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6613" y="3513138"/>
            <a:ext cx="5256212" cy="647700"/>
          </a:xfrm>
          <a:prstGeom prst="rect">
            <a:avLst/>
          </a:prstGeom>
          <a:solidFill>
            <a:schemeClr val="bg1"/>
          </a:solidFill>
          <a:ln w="28575">
            <a:solidFill>
              <a:srgbClr val="0000FF"/>
            </a:solidFill>
            <a:miter lim="800000"/>
            <a:headEnd/>
            <a:tailEnd/>
          </a:ln>
          <a:effectLst>
            <a:outerShdw dist="35921" dir="2700000" algn="ctr" rotWithShape="0">
              <a:schemeClr val="accent2"/>
            </a:outerShdw>
          </a:effec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349" name="Text Box 13">
            <a:extLst>
              <a:ext uri="{FF2B5EF4-FFF2-40B4-BE49-F238E27FC236}">
                <a16:creationId xmlns:a16="http://schemas.microsoft.com/office/drawing/2014/main" id="{B127D35C-3F1F-4735-9CEC-DC64FC75A14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81075" y="1639888"/>
            <a:ext cx="2159000" cy="482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rIns="36000">
            <a:spAutoFit/>
          </a:bodyPr>
          <a:lstStyle/>
          <a:p>
            <a:pPr>
              <a:lnSpc>
                <a:spcPct val="160000"/>
              </a:lnSpc>
            </a:pPr>
            <a:r>
              <a:rPr lang="ja-JP" altLang="en-US" sz="1600" b="1">
                <a:latin typeface="メイリオ" panose="020B0604030504040204" pitchFamily="50" charset="-128"/>
                <a:ea typeface="メイリオ" panose="020B0604030504040204" pitchFamily="50" charset="-128"/>
              </a:rPr>
              <a:t>会社名</a:t>
            </a:r>
          </a:p>
        </p:txBody>
      </p:sp>
      <p:sp>
        <p:nvSpPr>
          <p:cNvPr id="14350" name="Line 14">
            <a:extLst>
              <a:ext uri="{FF2B5EF4-FFF2-40B4-BE49-F238E27FC236}">
                <a16:creationId xmlns:a16="http://schemas.microsoft.com/office/drawing/2014/main" id="{A3A6DFE5-A7CB-4872-AAD8-34B997ACD2ED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981075" y="2505075"/>
            <a:ext cx="2663825" cy="0"/>
          </a:xfrm>
          <a:prstGeom prst="line">
            <a:avLst/>
          </a:prstGeom>
          <a:noFill/>
          <a:ln w="3175">
            <a:solidFill>
              <a:srgbClr val="969696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351" name="Line 15">
            <a:extLst>
              <a:ext uri="{FF2B5EF4-FFF2-40B4-BE49-F238E27FC236}">
                <a16:creationId xmlns:a16="http://schemas.microsoft.com/office/drawing/2014/main" id="{53955E27-535C-45DA-8691-65D035D774EC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981075" y="3009900"/>
            <a:ext cx="2663825" cy="0"/>
          </a:xfrm>
          <a:prstGeom prst="line">
            <a:avLst/>
          </a:prstGeom>
          <a:noFill/>
          <a:ln w="3175">
            <a:solidFill>
              <a:srgbClr val="969696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352" name="Rectangle 16">
            <a:extLst>
              <a:ext uri="{FF2B5EF4-FFF2-40B4-BE49-F238E27FC236}">
                <a16:creationId xmlns:a16="http://schemas.microsoft.com/office/drawing/2014/main" id="{39D1ED75-3557-44B4-8E8D-4BA1737082D7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6613" y="4448175"/>
            <a:ext cx="5256212" cy="4321175"/>
          </a:xfrm>
          <a:prstGeom prst="rect">
            <a:avLst/>
          </a:prstGeom>
          <a:solidFill>
            <a:schemeClr val="bg1"/>
          </a:solidFill>
          <a:ln w="28575">
            <a:solidFill>
              <a:srgbClr val="0000FF"/>
            </a:solidFill>
            <a:miter lim="800000"/>
            <a:headEnd/>
            <a:tailEnd/>
          </a:ln>
          <a:effectLst>
            <a:outerShdw dist="35921" dir="2700000" algn="ctr" rotWithShape="0">
              <a:schemeClr val="accent2"/>
            </a:outerShdw>
          </a:effec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353" name="Text Box 17">
            <a:extLst>
              <a:ext uri="{FF2B5EF4-FFF2-40B4-BE49-F238E27FC236}">
                <a16:creationId xmlns:a16="http://schemas.microsoft.com/office/drawing/2014/main" id="{4A989C80-5CF9-4853-92B4-582510D0033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73388" y="9274175"/>
            <a:ext cx="94615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ja-JP" altLang="en-US" sz="1000" b="1">
                <a:ea typeface="メイリオ" panose="020B0604030504040204" pitchFamily="50" charset="-128"/>
              </a:rPr>
              <a:t>　（ロゴ）　</a:t>
            </a:r>
          </a:p>
        </p:txBody>
      </p:sp>
      <p:sp>
        <p:nvSpPr>
          <p:cNvPr id="14354" name="Text Box 18">
            <a:extLst>
              <a:ext uri="{FF2B5EF4-FFF2-40B4-BE49-F238E27FC236}">
                <a16:creationId xmlns:a16="http://schemas.microsoft.com/office/drawing/2014/main" id="{02622230-CCA3-45B2-BAAB-FF0D949582E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81075" y="4592638"/>
            <a:ext cx="4968875" cy="1190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rIns="36000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1200">
                <a:ea typeface="メイリオ" panose="020B0604030504040204" pitchFamily="50" charset="-128"/>
              </a:rPr>
              <a:t>前略、いつも御世話になり有難うございます。</a:t>
            </a:r>
          </a:p>
          <a:p>
            <a:pPr>
              <a:lnSpc>
                <a:spcPct val="150000"/>
              </a:lnSpc>
            </a:pPr>
            <a:r>
              <a:rPr lang="ja-JP" altLang="en-US" sz="1200">
                <a:ea typeface="メイリオ" panose="020B0604030504040204" pitchFamily="50" charset="-128"/>
              </a:rPr>
              <a:t>下記の書類を送付させていただきましたので、ご査収の程宜しくお願い申し上げます。</a:t>
            </a:r>
          </a:p>
          <a:p>
            <a:pPr algn="r">
              <a:lnSpc>
                <a:spcPct val="150000"/>
              </a:lnSpc>
            </a:pPr>
            <a:r>
              <a:rPr lang="ja-JP" altLang="en-US" sz="1200">
                <a:ea typeface="メイリオ" panose="020B0604030504040204" pitchFamily="50" charset="-128"/>
              </a:rPr>
              <a:t>草々</a:t>
            </a:r>
          </a:p>
        </p:txBody>
      </p:sp>
      <p:sp>
        <p:nvSpPr>
          <p:cNvPr id="14355" name="Text Box 19">
            <a:extLst>
              <a:ext uri="{FF2B5EF4-FFF2-40B4-BE49-F238E27FC236}">
                <a16:creationId xmlns:a16="http://schemas.microsoft.com/office/drawing/2014/main" id="{240689A9-811B-48A6-83FA-EBB07A8A449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81075" y="3584575"/>
            <a:ext cx="5040313" cy="504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rIns="3600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ja-JP" b="1">
                <a:latin typeface="メイリオ" panose="020B0604030504040204" pitchFamily="50" charset="-128"/>
                <a:ea typeface="メイリオ" panose="020B0604030504040204" pitchFamily="50" charset="-128"/>
              </a:rPr>
              <a:t>○○○○</a:t>
            </a:r>
            <a:r>
              <a:rPr lang="ja-JP" altLang="en-US" b="1">
                <a:latin typeface="メイリオ" panose="020B0604030504040204" pitchFamily="50" charset="-128"/>
                <a:ea typeface="メイリオ" panose="020B0604030504040204" pitchFamily="50" charset="-128"/>
              </a:rPr>
              <a:t>の件</a:t>
            </a:r>
          </a:p>
        </p:txBody>
      </p:sp>
      <p:sp>
        <p:nvSpPr>
          <p:cNvPr id="14356" name="Text Box 20">
            <a:extLst>
              <a:ext uri="{FF2B5EF4-FFF2-40B4-BE49-F238E27FC236}">
                <a16:creationId xmlns:a16="http://schemas.microsoft.com/office/drawing/2014/main" id="{B5DE67B5-8DA4-4217-A94D-2E9CECB1696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65513" y="2649538"/>
            <a:ext cx="250825" cy="431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rIns="36000">
            <a:spAutoFit/>
          </a:bodyPr>
          <a:lstStyle/>
          <a:p>
            <a:pPr>
              <a:lnSpc>
                <a:spcPct val="160000"/>
              </a:lnSpc>
            </a:pPr>
            <a:r>
              <a:rPr lang="ja-JP" altLang="en-US" sz="1400" b="1">
                <a:latin typeface="メイリオ" panose="020B0604030504040204" pitchFamily="50" charset="-128"/>
                <a:ea typeface="メイリオ" panose="020B0604030504040204" pitchFamily="50" charset="-128"/>
              </a:rPr>
              <a:t>様</a:t>
            </a:r>
          </a:p>
        </p:txBody>
      </p:sp>
      <p:sp>
        <p:nvSpPr>
          <p:cNvPr id="14357" name="Text Box 21">
            <a:extLst>
              <a:ext uri="{FF2B5EF4-FFF2-40B4-BE49-F238E27FC236}">
                <a16:creationId xmlns:a16="http://schemas.microsoft.com/office/drawing/2014/main" id="{2C025F45-A14F-4664-9DA7-160E879A04E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41438" y="2501900"/>
            <a:ext cx="1851025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rIns="36000">
            <a:spAutoFit/>
          </a:bodyPr>
          <a:lstStyle/>
          <a:p>
            <a:pPr>
              <a:lnSpc>
                <a:spcPct val="160000"/>
              </a:lnSpc>
            </a:pPr>
            <a:r>
              <a:rPr lang="en-US" altLang="ja-JP" sz="2000" b="1">
                <a:latin typeface="メイリオ" panose="020B0604030504040204" pitchFamily="50" charset="-128"/>
                <a:ea typeface="メイリオ" panose="020B0604030504040204" pitchFamily="50" charset="-128"/>
              </a:rPr>
              <a:t>○○○</a:t>
            </a:r>
            <a:r>
              <a:rPr lang="ja-JP" altLang="en-US" sz="2000" b="1">
                <a:latin typeface="メイリオ" panose="020B0604030504040204" pitchFamily="50" charset="-128"/>
                <a:ea typeface="メイリオ" panose="020B0604030504040204" pitchFamily="50" charset="-128"/>
              </a:rPr>
              <a:t>　○○○</a:t>
            </a:r>
          </a:p>
        </p:txBody>
      </p:sp>
      <p:sp>
        <p:nvSpPr>
          <p:cNvPr id="14358" name="Text Box 22">
            <a:extLst>
              <a:ext uri="{FF2B5EF4-FFF2-40B4-BE49-F238E27FC236}">
                <a16:creationId xmlns:a16="http://schemas.microsoft.com/office/drawing/2014/main" id="{203527D1-58E2-4569-B05C-7E6B13DFB47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05263" y="1600200"/>
            <a:ext cx="2232025" cy="1481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rIns="36000">
            <a:spAutoFit/>
          </a:bodyPr>
          <a:lstStyle/>
          <a:p>
            <a:pPr>
              <a:lnSpc>
                <a:spcPct val="120000"/>
              </a:lnSpc>
            </a:pPr>
            <a:r>
              <a:rPr lang="ja-JP" altLang="en-US" sz="1600" b="1">
                <a:latin typeface="メイリオ" panose="020B0604030504040204" pitchFamily="50" charset="-128"/>
                <a:ea typeface="メイリオ" panose="020B0604030504040204" pitchFamily="50" charset="-128"/>
              </a:rPr>
              <a:t>会社名</a:t>
            </a:r>
          </a:p>
          <a:p>
            <a:pPr>
              <a:lnSpc>
                <a:spcPct val="120000"/>
              </a:lnSpc>
            </a:pPr>
            <a:r>
              <a:rPr lang="ja-JP" altLang="en-US" sz="1000">
                <a:latin typeface="メイリオ" panose="020B0604030504040204" pitchFamily="50" charset="-128"/>
                <a:ea typeface="メイリオ" panose="020B0604030504040204" pitchFamily="50" charset="-128"/>
              </a:rPr>
              <a:t>部署名　送付者名</a:t>
            </a:r>
          </a:p>
          <a:p>
            <a:pPr>
              <a:lnSpc>
                <a:spcPct val="120000"/>
              </a:lnSpc>
            </a:pPr>
            <a:r>
              <a:rPr lang="ja-JP" altLang="en-US" sz="1000">
                <a:latin typeface="メイリオ" panose="020B0604030504040204" pitchFamily="50" charset="-128"/>
                <a:ea typeface="メイリオ" panose="020B0604030504040204" pitchFamily="50" charset="-128"/>
              </a:rPr>
              <a:t>住所</a:t>
            </a:r>
          </a:p>
          <a:p>
            <a:pPr>
              <a:lnSpc>
                <a:spcPct val="120000"/>
              </a:lnSpc>
            </a:pPr>
            <a:endParaRPr lang="ja-JP" altLang="en-US" sz="100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ct val="120000"/>
              </a:lnSpc>
            </a:pPr>
            <a:r>
              <a:rPr lang="ja-JP" altLang="en-US" sz="1000">
                <a:latin typeface="メイリオ" panose="020B0604030504040204" pitchFamily="50" charset="-128"/>
                <a:ea typeface="メイリオ" panose="020B0604030504040204" pitchFamily="50" charset="-128"/>
              </a:rPr>
              <a:t>電話番号</a:t>
            </a:r>
          </a:p>
          <a:p>
            <a:pPr>
              <a:lnSpc>
                <a:spcPct val="120000"/>
              </a:lnSpc>
            </a:pPr>
            <a:r>
              <a:rPr lang="en-US" altLang="ja-JP" sz="1000">
                <a:latin typeface="メイリオ" panose="020B0604030504040204" pitchFamily="50" charset="-128"/>
                <a:ea typeface="メイリオ" panose="020B0604030504040204" pitchFamily="50" charset="-128"/>
              </a:rPr>
              <a:t>FAX</a:t>
            </a:r>
            <a:r>
              <a:rPr lang="ja-JP" altLang="en-US" sz="1000">
                <a:latin typeface="メイリオ" panose="020B0604030504040204" pitchFamily="50" charset="-128"/>
                <a:ea typeface="メイリオ" panose="020B0604030504040204" pitchFamily="50" charset="-128"/>
              </a:rPr>
              <a:t>番号</a:t>
            </a:r>
          </a:p>
          <a:p>
            <a:pPr>
              <a:lnSpc>
                <a:spcPct val="120000"/>
              </a:lnSpc>
            </a:pPr>
            <a:r>
              <a:rPr lang="ja-JP" altLang="en-US" sz="1000">
                <a:latin typeface="メイリオ" panose="020B0604030504040204" pitchFamily="50" charset="-128"/>
                <a:ea typeface="メイリオ" panose="020B0604030504040204" pitchFamily="50" charset="-128"/>
              </a:rPr>
              <a:t>メール</a:t>
            </a:r>
          </a:p>
        </p:txBody>
      </p:sp>
      <p:sp>
        <p:nvSpPr>
          <p:cNvPr id="14359" name="Text Box 23">
            <a:extLst>
              <a:ext uri="{FF2B5EF4-FFF2-40B4-BE49-F238E27FC236}">
                <a16:creationId xmlns:a16="http://schemas.microsoft.com/office/drawing/2014/main" id="{43E1BB95-A629-47B0-B5DD-D5268C3B329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81075" y="2144713"/>
            <a:ext cx="530225" cy="384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rIns="36000">
            <a:spAutoFit/>
          </a:bodyPr>
          <a:lstStyle/>
          <a:p>
            <a:pPr>
              <a:lnSpc>
                <a:spcPct val="160000"/>
              </a:lnSpc>
            </a:pPr>
            <a:r>
              <a:rPr lang="ja-JP" altLang="en-US" sz="1200" b="1">
                <a:latin typeface="メイリオ" panose="020B0604030504040204" pitchFamily="50" charset="-128"/>
                <a:ea typeface="メイリオ" panose="020B0604030504040204" pitchFamily="50" charset="-128"/>
              </a:rPr>
              <a:t>部署名</a:t>
            </a:r>
          </a:p>
        </p:txBody>
      </p:sp>
      <p:sp>
        <p:nvSpPr>
          <p:cNvPr id="14360" name="Text Box 24">
            <a:extLst>
              <a:ext uri="{FF2B5EF4-FFF2-40B4-BE49-F238E27FC236}">
                <a16:creationId xmlns:a16="http://schemas.microsoft.com/office/drawing/2014/main" id="{701FE734-3180-49A9-96F5-1BCE5C1DF1E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81075" y="5889625"/>
            <a:ext cx="4968875" cy="411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rIns="3600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ja-JP" altLang="en-US" sz="1400" b="1">
                <a:ea typeface="メイリオ" panose="020B0604030504040204" pitchFamily="50" charset="-128"/>
              </a:rPr>
              <a:t>記</a:t>
            </a:r>
          </a:p>
        </p:txBody>
      </p:sp>
      <p:sp>
        <p:nvSpPr>
          <p:cNvPr id="14361" name="Line 25">
            <a:extLst>
              <a:ext uri="{FF2B5EF4-FFF2-40B4-BE49-F238E27FC236}">
                <a16:creationId xmlns:a16="http://schemas.microsoft.com/office/drawing/2014/main" id="{F88B788A-673C-4AC7-AEEC-EA7560686394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981075" y="6248400"/>
            <a:ext cx="4968875" cy="0"/>
          </a:xfrm>
          <a:prstGeom prst="line">
            <a:avLst/>
          </a:prstGeom>
          <a:noFill/>
          <a:ln w="3175">
            <a:solidFill>
              <a:srgbClr val="969696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362" name="Line 26">
            <a:extLst>
              <a:ext uri="{FF2B5EF4-FFF2-40B4-BE49-F238E27FC236}">
                <a16:creationId xmlns:a16="http://schemas.microsoft.com/office/drawing/2014/main" id="{5CE52C17-2994-4A26-883F-72BC34BFB76F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981075" y="6608763"/>
            <a:ext cx="4968875" cy="0"/>
          </a:xfrm>
          <a:prstGeom prst="line">
            <a:avLst/>
          </a:prstGeom>
          <a:noFill/>
          <a:ln w="3175">
            <a:solidFill>
              <a:srgbClr val="969696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363" name="Line 27">
            <a:extLst>
              <a:ext uri="{FF2B5EF4-FFF2-40B4-BE49-F238E27FC236}">
                <a16:creationId xmlns:a16="http://schemas.microsoft.com/office/drawing/2014/main" id="{5B9D5319-3028-4E1B-8D2A-2AE34EA48167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981075" y="6969125"/>
            <a:ext cx="4968875" cy="0"/>
          </a:xfrm>
          <a:prstGeom prst="line">
            <a:avLst/>
          </a:prstGeom>
          <a:noFill/>
          <a:ln w="3175">
            <a:solidFill>
              <a:srgbClr val="969696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364" name="Line 28">
            <a:extLst>
              <a:ext uri="{FF2B5EF4-FFF2-40B4-BE49-F238E27FC236}">
                <a16:creationId xmlns:a16="http://schemas.microsoft.com/office/drawing/2014/main" id="{CA646E24-F7AC-440E-987E-00718ACC7B38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981075" y="7329488"/>
            <a:ext cx="4968875" cy="0"/>
          </a:xfrm>
          <a:prstGeom prst="line">
            <a:avLst/>
          </a:prstGeom>
          <a:noFill/>
          <a:ln w="3175">
            <a:solidFill>
              <a:srgbClr val="969696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365" name="Line 29">
            <a:extLst>
              <a:ext uri="{FF2B5EF4-FFF2-40B4-BE49-F238E27FC236}">
                <a16:creationId xmlns:a16="http://schemas.microsoft.com/office/drawing/2014/main" id="{D4782F08-2074-4711-B83F-F3FE027CF589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981075" y="7689850"/>
            <a:ext cx="4968875" cy="0"/>
          </a:xfrm>
          <a:prstGeom prst="line">
            <a:avLst/>
          </a:prstGeom>
          <a:noFill/>
          <a:ln w="3175">
            <a:solidFill>
              <a:srgbClr val="969696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366" name="Line 30">
            <a:extLst>
              <a:ext uri="{FF2B5EF4-FFF2-40B4-BE49-F238E27FC236}">
                <a16:creationId xmlns:a16="http://schemas.microsoft.com/office/drawing/2014/main" id="{380D9DCF-B40D-4355-9954-22E02ECBC3F8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981075" y="7689850"/>
            <a:ext cx="4968875" cy="0"/>
          </a:xfrm>
          <a:prstGeom prst="line">
            <a:avLst/>
          </a:prstGeom>
          <a:noFill/>
          <a:ln w="3175">
            <a:solidFill>
              <a:srgbClr val="969696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367" name="Line 31">
            <a:extLst>
              <a:ext uri="{FF2B5EF4-FFF2-40B4-BE49-F238E27FC236}">
                <a16:creationId xmlns:a16="http://schemas.microsoft.com/office/drawing/2014/main" id="{8ED90299-5F68-43DD-B997-8599CD847F4B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981075" y="8050213"/>
            <a:ext cx="4968875" cy="0"/>
          </a:xfrm>
          <a:prstGeom prst="line">
            <a:avLst/>
          </a:prstGeom>
          <a:noFill/>
          <a:ln w="3175">
            <a:solidFill>
              <a:srgbClr val="969696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368" name="Line 32">
            <a:extLst>
              <a:ext uri="{FF2B5EF4-FFF2-40B4-BE49-F238E27FC236}">
                <a16:creationId xmlns:a16="http://schemas.microsoft.com/office/drawing/2014/main" id="{8922B55B-2C03-426C-BFEE-06945A6C0E34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981075" y="8410575"/>
            <a:ext cx="4968875" cy="0"/>
          </a:xfrm>
          <a:prstGeom prst="line">
            <a:avLst/>
          </a:prstGeom>
          <a:noFill/>
          <a:ln w="3175">
            <a:solidFill>
              <a:srgbClr val="969696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369" name="Text Box 33">
            <a:extLst>
              <a:ext uri="{FF2B5EF4-FFF2-40B4-BE49-F238E27FC236}">
                <a16:creationId xmlns:a16="http://schemas.microsoft.com/office/drawing/2014/main" id="{DC08A3C7-4DE6-4D3A-8FA0-6DAC064F24D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52513" y="6248400"/>
            <a:ext cx="4897437" cy="411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rIns="36000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1400">
                <a:latin typeface="メイリオ" panose="020B0604030504040204" pitchFamily="50" charset="-128"/>
                <a:ea typeface="メイリオ" panose="020B0604030504040204" pitchFamily="50" charset="-128"/>
              </a:rPr>
              <a:t>送付内容を記載してください。</a:t>
            </a:r>
          </a:p>
        </p:txBody>
      </p:sp>
      <p:sp>
        <p:nvSpPr>
          <p:cNvPr id="14371" name="WordArt 35">
            <a:extLst>
              <a:ext uri="{FF2B5EF4-FFF2-40B4-BE49-F238E27FC236}">
                <a16:creationId xmlns:a16="http://schemas.microsoft.com/office/drawing/2014/main" id="{6E0DE241-31F6-4FE9-95C9-7E6F4D5EF51C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692150" y="488950"/>
            <a:ext cx="3024188" cy="638175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ja-JP" altLang="en-US" sz="3600" b="1" kern="10">
                <a:ln w="76200">
                  <a:solidFill>
                    <a:srgbClr val="000080"/>
                  </a:solidFill>
                  <a:round/>
                  <a:headEnd/>
                  <a:tailEnd/>
                </a:ln>
                <a:solidFill>
                  <a:srgbClr val="00008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送 付 状</a:t>
            </a:r>
          </a:p>
        </p:txBody>
      </p:sp>
      <p:sp>
        <p:nvSpPr>
          <p:cNvPr id="14373" name="WordArt 37">
            <a:extLst>
              <a:ext uri="{FF2B5EF4-FFF2-40B4-BE49-F238E27FC236}">
                <a16:creationId xmlns:a16="http://schemas.microsoft.com/office/drawing/2014/main" id="{992DCF4D-E4FD-4ED3-896F-B4671CBEB5F5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692150" y="488950"/>
            <a:ext cx="3024188" cy="638175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76200">
                <a:solidFill>
                  <a:srgbClr val="333333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ja-JP" altLang="en-US" sz="3600" b="1" kern="10">
                <a:gradFill rotWithShape="1">
                  <a:gsLst>
                    <a:gs pos="0">
                      <a:srgbClr val="99CCFF"/>
                    </a:gs>
                    <a:gs pos="100000">
                      <a:srgbClr val="99CCFF">
                        <a:gamma/>
                        <a:tint val="0"/>
                        <a:invGamma/>
                      </a:srgbClr>
                    </a:gs>
                  </a:gsLst>
                  <a:lin ang="5400000" scaled="1"/>
                </a:gradFill>
                <a:latin typeface="メイリオ" panose="020B0604030504040204" pitchFamily="50" charset="-128"/>
                <a:ea typeface="メイリオ" panose="020B0604030504040204" pitchFamily="50" charset="-128"/>
              </a:rPr>
              <a:t>送 付 状</a:t>
            </a:r>
          </a:p>
        </p:txBody>
      </p:sp>
      <p:sp>
        <p:nvSpPr>
          <p:cNvPr id="14374" name="Text Box 38">
            <a:extLst>
              <a:ext uri="{FF2B5EF4-FFF2-40B4-BE49-F238E27FC236}">
                <a16:creationId xmlns:a16="http://schemas.microsoft.com/office/drawing/2014/main" id="{FA69256E-967B-433F-B0C4-BD50ED987D2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16563" y="8482013"/>
            <a:ext cx="43815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ja-JP" altLang="en-US" sz="1000" b="1">
                <a:ea typeface="メイリオ" panose="020B0604030504040204" pitchFamily="50" charset="-128"/>
              </a:rPr>
              <a:t>以上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Oval 2">
            <a:extLst>
              <a:ext uri="{FF2B5EF4-FFF2-40B4-BE49-F238E27FC236}">
                <a16:creationId xmlns:a16="http://schemas.microsoft.com/office/drawing/2014/main" id="{3875C60A-AD22-4506-BD7D-C573D59513C7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0713" y="560388"/>
            <a:ext cx="3168650" cy="1152525"/>
          </a:xfrm>
          <a:prstGeom prst="ellipse">
            <a:avLst/>
          </a:prstGeom>
          <a:solidFill>
            <a:srgbClr val="3366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6387" name="Rectangle 3">
            <a:extLst>
              <a:ext uri="{FF2B5EF4-FFF2-40B4-BE49-F238E27FC236}">
                <a16:creationId xmlns:a16="http://schemas.microsoft.com/office/drawing/2014/main" id="{AD89D37E-975D-4358-BE63-EB68912500C6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0713" y="1136650"/>
            <a:ext cx="5761037" cy="7056438"/>
          </a:xfrm>
          <a:prstGeom prst="rect">
            <a:avLst/>
          </a:prstGeom>
          <a:solidFill>
            <a:srgbClr val="99CCFF"/>
          </a:solidFill>
          <a:ln w="38100">
            <a:solidFill>
              <a:srgbClr val="00008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6388" name="Line 4">
            <a:extLst>
              <a:ext uri="{FF2B5EF4-FFF2-40B4-BE49-F238E27FC236}">
                <a16:creationId xmlns:a16="http://schemas.microsoft.com/office/drawing/2014/main" id="{17A0B40A-858E-4BB7-9699-08419D32E996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4086225" y="992188"/>
            <a:ext cx="2232025" cy="0"/>
          </a:xfrm>
          <a:prstGeom prst="line">
            <a:avLst/>
          </a:prstGeom>
          <a:noFill/>
          <a:ln w="3175">
            <a:solidFill>
              <a:srgbClr val="969696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6389" name="Text Box 5">
            <a:extLst>
              <a:ext uri="{FF2B5EF4-FFF2-40B4-BE49-F238E27FC236}">
                <a16:creationId xmlns:a16="http://schemas.microsoft.com/office/drawing/2014/main" id="{56A61AA4-C988-4004-952D-55F3EA58C01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76700" y="746125"/>
            <a:ext cx="69215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ja-JP" altLang="en-US" sz="1000">
                <a:ea typeface="メイリオ" panose="020B0604030504040204" pitchFamily="50" charset="-128"/>
              </a:rPr>
              <a:t>送付日：</a:t>
            </a:r>
          </a:p>
        </p:txBody>
      </p:sp>
      <p:sp>
        <p:nvSpPr>
          <p:cNvPr id="16390" name="Text Box 6">
            <a:extLst>
              <a:ext uri="{FF2B5EF4-FFF2-40B4-BE49-F238E27FC236}">
                <a16:creationId xmlns:a16="http://schemas.microsoft.com/office/drawing/2014/main" id="{5B088DDB-3372-44DB-AC95-441A2DE6605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49825" y="746125"/>
            <a:ext cx="132080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1000">
                <a:latin typeface="メイリオ" panose="020B0604030504040204" pitchFamily="50" charset="-128"/>
                <a:ea typeface="メイリオ" panose="020B0604030504040204" pitchFamily="50" charset="-128"/>
              </a:rPr>
              <a:t>20XX</a:t>
            </a:r>
            <a:r>
              <a:rPr lang="ja-JP" altLang="en-US" sz="1000">
                <a:latin typeface="メイリオ" panose="020B0604030504040204" pitchFamily="50" charset="-128"/>
                <a:ea typeface="メイリオ" panose="020B0604030504040204" pitchFamily="50" charset="-128"/>
              </a:rPr>
              <a:t>年　</a:t>
            </a:r>
            <a:r>
              <a:rPr lang="en-US" altLang="ja-JP" sz="1000">
                <a:latin typeface="メイリオ" panose="020B0604030504040204" pitchFamily="50" charset="-128"/>
                <a:ea typeface="メイリオ" panose="020B0604030504040204" pitchFamily="50" charset="-128"/>
              </a:rPr>
              <a:t>X</a:t>
            </a:r>
            <a:r>
              <a:rPr lang="ja-JP" altLang="en-US" sz="1000">
                <a:latin typeface="メイリオ" panose="020B0604030504040204" pitchFamily="50" charset="-128"/>
                <a:ea typeface="メイリオ" panose="020B0604030504040204" pitchFamily="50" charset="-128"/>
              </a:rPr>
              <a:t>月　</a:t>
            </a:r>
            <a:r>
              <a:rPr lang="en-US" altLang="ja-JP" sz="1000">
                <a:latin typeface="メイリオ" panose="020B0604030504040204" pitchFamily="50" charset="-128"/>
                <a:ea typeface="メイリオ" panose="020B0604030504040204" pitchFamily="50" charset="-128"/>
              </a:rPr>
              <a:t>X</a:t>
            </a:r>
            <a:r>
              <a:rPr lang="ja-JP" altLang="en-US" sz="1000">
                <a:latin typeface="メイリオ" panose="020B0604030504040204" pitchFamily="50" charset="-128"/>
                <a:ea typeface="メイリオ" panose="020B0604030504040204" pitchFamily="50" charset="-128"/>
              </a:rPr>
              <a:t>日</a:t>
            </a:r>
          </a:p>
        </p:txBody>
      </p:sp>
      <p:sp>
        <p:nvSpPr>
          <p:cNvPr id="16391" name="Rectangle 7">
            <a:extLst>
              <a:ext uri="{FF2B5EF4-FFF2-40B4-BE49-F238E27FC236}">
                <a16:creationId xmlns:a16="http://schemas.microsoft.com/office/drawing/2014/main" id="{C14EBB96-E578-490B-8B88-05CDEEB0E6B5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6613" y="1497013"/>
            <a:ext cx="2952750" cy="1584325"/>
          </a:xfrm>
          <a:prstGeom prst="rect">
            <a:avLst/>
          </a:prstGeom>
          <a:solidFill>
            <a:schemeClr val="bg1"/>
          </a:solidFill>
          <a:ln w="28575">
            <a:solidFill>
              <a:srgbClr val="0000FF"/>
            </a:solidFill>
            <a:miter lim="800000"/>
            <a:headEnd/>
            <a:tailEnd/>
          </a:ln>
          <a:effectLst>
            <a:outerShdw dist="35921" dir="2700000" algn="ctr" rotWithShape="0">
              <a:schemeClr val="accent2"/>
            </a:outerShdw>
          </a:effec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6393" name="Rectangle 9">
            <a:extLst>
              <a:ext uri="{FF2B5EF4-FFF2-40B4-BE49-F238E27FC236}">
                <a16:creationId xmlns:a16="http://schemas.microsoft.com/office/drawing/2014/main" id="{2AEE5BD3-4D53-4D06-8C22-D676A0ABD7C5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6613" y="3224213"/>
            <a:ext cx="5256212" cy="647700"/>
          </a:xfrm>
          <a:prstGeom prst="rect">
            <a:avLst/>
          </a:prstGeom>
          <a:solidFill>
            <a:schemeClr val="bg1"/>
          </a:solidFill>
          <a:ln w="28575">
            <a:solidFill>
              <a:srgbClr val="0000FF"/>
            </a:solidFill>
            <a:miter lim="800000"/>
            <a:headEnd/>
            <a:tailEnd/>
          </a:ln>
          <a:effectLst>
            <a:outerShdw dist="35921" dir="2700000" algn="ctr" rotWithShape="0">
              <a:schemeClr val="accent2"/>
            </a:outerShdw>
          </a:effec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6394" name="Text Box 10">
            <a:extLst>
              <a:ext uri="{FF2B5EF4-FFF2-40B4-BE49-F238E27FC236}">
                <a16:creationId xmlns:a16="http://schemas.microsoft.com/office/drawing/2014/main" id="{26E3FEA1-6E0E-4E53-9EAA-ED7DDB28EF2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81075" y="1639888"/>
            <a:ext cx="2159000" cy="482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rIns="36000">
            <a:spAutoFit/>
          </a:bodyPr>
          <a:lstStyle/>
          <a:p>
            <a:pPr>
              <a:lnSpc>
                <a:spcPct val="160000"/>
              </a:lnSpc>
            </a:pPr>
            <a:r>
              <a:rPr lang="ja-JP" altLang="en-US" sz="1600" b="1">
                <a:latin typeface="メイリオ" panose="020B0604030504040204" pitchFamily="50" charset="-128"/>
                <a:ea typeface="メイリオ" panose="020B0604030504040204" pitchFamily="50" charset="-128"/>
              </a:rPr>
              <a:t>会社名</a:t>
            </a:r>
          </a:p>
        </p:txBody>
      </p:sp>
      <p:sp>
        <p:nvSpPr>
          <p:cNvPr id="16395" name="Line 11">
            <a:extLst>
              <a:ext uri="{FF2B5EF4-FFF2-40B4-BE49-F238E27FC236}">
                <a16:creationId xmlns:a16="http://schemas.microsoft.com/office/drawing/2014/main" id="{9EF2F5AC-691B-474F-B085-939205617314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981075" y="2505075"/>
            <a:ext cx="2663825" cy="0"/>
          </a:xfrm>
          <a:prstGeom prst="line">
            <a:avLst/>
          </a:prstGeom>
          <a:noFill/>
          <a:ln w="3175">
            <a:solidFill>
              <a:srgbClr val="969696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6396" name="Line 12">
            <a:extLst>
              <a:ext uri="{FF2B5EF4-FFF2-40B4-BE49-F238E27FC236}">
                <a16:creationId xmlns:a16="http://schemas.microsoft.com/office/drawing/2014/main" id="{D0E57E0B-89AC-4594-A891-16FE53FAA05A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981075" y="3009900"/>
            <a:ext cx="2663825" cy="0"/>
          </a:xfrm>
          <a:prstGeom prst="line">
            <a:avLst/>
          </a:prstGeom>
          <a:noFill/>
          <a:ln w="3175">
            <a:solidFill>
              <a:srgbClr val="969696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6397" name="Rectangle 13">
            <a:extLst>
              <a:ext uri="{FF2B5EF4-FFF2-40B4-BE49-F238E27FC236}">
                <a16:creationId xmlns:a16="http://schemas.microsoft.com/office/drawing/2014/main" id="{184BC761-9532-4537-8F5F-A8DC7D202499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6613" y="4016375"/>
            <a:ext cx="5256212" cy="3960813"/>
          </a:xfrm>
          <a:prstGeom prst="rect">
            <a:avLst/>
          </a:prstGeom>
          <a:solidFill>
            <a:schemeClr val="bg1"/>
          </a:solidFill>
          <a:ln w="28575">
            <a:solidFill>
              <a:srgbClr val="0000FF"/>
            </a:solidFill>
            <a:miter lim="800000"/>
            <a:headEnd/>
            <a:tailEnd/>
          </a:ln>
          <a:effectLst>
            <a:outerShdw dist="35921" dir="2700000" algn="ctr" rotWithShape="0">
              <a:schemeClr val="accent2"/>
            </a:outerShdw>
          </a:effec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6398" name="Text Box 14">
            <a:extLst>
              <a:ext uri="{FF2B5EF4-FFF2-40B4-BE49-F238E27FC236}">
                <a16:creationId xmlns:a16="http://schemas.microsoft.com/office/drawing/2014/main" id="{B6CD2773-2891-4021-89BA-F0FC1CDF2B3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73388" y="9274175"/>
            <a:ext cx="94615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ja-JP" altLang="en-US" sz="1000" b="1">
                <a:ea typeface="メイリオ" panose="020B0604030504040204" pitchFamily="50" charset="-128"/>
              </a:rPr>
              <a:t>　（ロゴ）　</a:t>
            </a:r>
          </a:p>
        </p:txBody>
      </p:sp>
      <p:sp>
        <p:nvSpPr>
          <p:cNvPr id="16399" name="Text Box 15">
            <a:extLst>
              <a:ext uri="{FF2B5EF4-FFF2-40B4-BE49-F238E27FC236}">
                <a16:creationId xmlns:a16="http://schemas.microsoft.com/office/drawing/2014/main" id="{8B78121C-B7E8-44FA-9072-6E867DFEA52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81075" y="4160838"/>
            <a:ext cx="4968875" cy="1190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rIns="36000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1200">
                <a:ea typeface="メイリオ" panose="020B0604030504040204" pitchFamily="50" charset="-128"/>
              </a:rPr>
              <a:t>前略、いつも御世話になり有難うございます。</a:t>
            </a:r>
          </a:p>
          <a:p>
            <a:pPr>
              <a:lnSpc>
                <a:spcPct val="150000"/>
              </a:lnSpc>
            </a:pPr>
            <a:r>
              <a:rPr lang="ja-JP" altLang="en-US" sz="1200">
                <a:ea typeface="メイリオ" panose="020B0604030504040204" pitchFamily="50" charset="-128"/>
              </a:rPr>
              <a:t>下記の書類を送付させていただきましたので、ご査収の程宜しくお願い申し上げます。</a:t>
            </a:r>
          </a:p>
          <a:p>
            <a:pPr algn="r">
              <a:lnSpc>
                <a:spcPct val="150000"/>
              </a:lnSpc>
            </a:pPr>
            <a:r>
              <a:rPr lang="ja-JP" altLang="en-US" sz="1200">
                <a:ea typeface="メイリオ" panose="020B0604030504040204" pitchFamily="50" charset="-128"/>
              </a:rPr>
              <a:t>草々</a:t>
            </a:r>
          </a:p>
        </p:txBody>
      </p:sp>
      <p:sp>
        <p:nvSpPr>
          <p:cNvPr id="16400" name="Text Box 16">
            <a:extLst>
              <a:ext uri="{FF2B5EF4-FFF2-40B4-BE49-F238E27FC236}">
                <a16:creationId xmlns:a16="http://schemas.microsoft.com/office/drawing/2014/main" id="{6E8C57C5-114F-450C-B491-91607054E3B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81075" y="3295650"/>
            <a:ext cx="5040313" cy="504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rIns="3600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ja-JP" b="1">
                <a:latin typeface="メイリオ" panose="020B0604030504040204" pitchFamily="50" charset="-128"/>
                <a:ea typeface="メイリオ" panose="020B0604030504040204" pitchFamily="50" charset="-128"/>
              </a:rPr>
              <a:t>○○○○</a:t>
            </a:r>
            <a:r>
              <a:rPr lang="ja-JP" altLang="en-US" b="1">
                <a:latin typeface="メイリオ" panose="020B0604030504040204" pitchFamily="50" charset="-128"/>
                <a:ea typeface="メイリオ" panose="020B0604030504040204" pitchFamily="50" charset="-128"/>
              </a:rPr>
              <a:t>の件</a:t>
            </a:r>
          </a:p>
        </p:txBody>
      </p:sp>
      <p:sp>
        <p:nvSpPr>
          <p:cNvPr id="16401" name="Text Box 17">
            <a:extLst>
              <a:ext uri="{FF2B5EF4-FFF2-40B4-BE49-F238E27FC236}">
                <a16:creationId xmlns:a16="http://schemas.microsoft.com/office/drawing/2014/main" id="{7592B9F0-F1D2-4433-A916-EDF6237CF67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65513" y="2649538"/>
            <a:ext cx="250825" cy="431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rIns="36000">
            <a:spAutoFit/>
          </a:bodyPr>
          <a:lstStyle/>
          <a:p>
            <a:pPr>
              <a:lnSpc>
                <a:spcPct val="160000"/>
              </a:lnSpc>
            </a:pPr>
            <a:r>
              <a:rPr lang="ja-JP" altLang="en-US" sz="1400" b="1">
                <a:latin typeface="メイリオ" panose="020B0604030504040204" pitchFamily="50" charset="-128"/>
                <a:ea typeface="メイリオ" panose="020B0604030504040204" pitchFamily="50" charset="-128"/>
              </a:rPr>
              <a:t>様</a:t>
            </a:r>
          </a:p>
        </p:txBody>
      </p:sp>
      <p:sp>
        <p:nvSpPr>
          <p:cNvPr id="16402" name="Text Box 18">
            <a:extLst>
              <a:ext uri="{FF2B5EF4-FFF2-40B4-BE49-F238E27FC236}">
                <a16:creationId xmlns:a16="http://schemas.microsoft.com/office/drawing/2014/main" id="{4B4826BD-53C3-4F6B-8C78-CEC1194E4EF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41438" y="2501900"/>
            <a:ext cx="1851025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rIns="36000">
            <a:spAutoFit/>
          </a:bodyPr>
          <a:lstStyle/>
          <a:p>
            <a:pPr>
              <a:lnSpc>
                <a:spcPct val="160000"/>
              </a:lnSpc>
            </a:pPr>
            <a:r>
              <a:rPr lang="en-US" altLang="ja-JP" sz="2000" b="1">
                <a:latin typeface="メイリオ" panose="020B0604030504040204" pitchFamily="50" charset="-128"/>
                <a:ea typeface="メイリオ" panose="020B0604030504040204" pitchFamily="50" charset="-128"/>
              </a:rPr>
              <a:t>○○○</a:t>
            </a:r>
            <a:r>
              <a:rPr lang="ja-JP" altLang="en-US" sz="2000" b="1">
                <a:latin typeface="メイリオ" panose="020B0604030504040204" pitchFamily="50" charset="-128"/>
                <a:ea typeface="メイリオ" panose="020B0604030504040204" pitchFamily="50" charset="-128"/>
              </a:rPr>
              <a:t>　○○○</a:t>
            </a:r>
          </a:p>
        </p:txBody>
      </p:sp>
      <p:sp>
        <p:nvSpPr>
          <p:cNvPr id="16403" name="Text Box 19">
            <a:extLst>
              <a:ext uri="{FF2B5EF4-FFF2-40B4-BE49-F238E27FC236}">
                <a16:creationId xmlns:a16="http://schemas.microsoft.com/office/drawing/2014/main" id="{3E707CF4-2494-4458-A3B5-06AEFDB458C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05263" y="1600200"/>
            <a:ext cx="2232025" cy="1481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rIns="36000">
            <a:spAutoFit/>
          </a:bodyPr>
          <a:lstStyle/>
          <a:p>
            <a:pPr>
              <a:lnSpc>
                <a:spcPct val="120000"/>
              </a:lnSpc>
            </a:pPr>
            <a:r>
              <a:rPr lang="ja-JP" altLang="en-US" sz="1600" b="1">
                <a:latin typeface="メイリオ" panose="020B0604030504040204" pitchFamily="50" charset="-128"/>
                <a:ea typeface="メイリオ" panose="020B0604030504040204" pitchFamily="50" charset="-128"/>
              </a:rPr>
              <a:t>会社名</a:t>
            </a:r>
          </a:p>
          <a:p>
            <a:pPr>
              <a:lnSpc>
                <a:spcPct val="120000"/>
              </a:lnSpc>
            </a:pPr>
            <a:r>
              <a:rPr lang="ja-JP" altLang="en-US" sz="1000">
                <a:latin typeface="メイリオ" panose="020B0604030504040204" pitchFamily="50" charset="-128"/>
                <a:ea typeface="メイリオ" panose="020B0604030504040204" pitchFamily="50" charset="-128"/>
              </a:rPr>
              <a:t>部署名　送付者名</a:t>
            </a:r>
          </a:p>
          <a:p>
            <a:pPr>
              <a:lnSpc>
                <a:spcPct val="120000"/>
              </a:lnSpc>
            </a:pPr>
            <a:r>
              <a:rPr lang="ja-JP" altLang="en-US" sz="1000">
                <a:latin typeface="メイリオ" panose="020B0604030504040204" pitchFamily="50" charset="-128"/>
                <a:ea typeface="メイリオ" panose="020B0604030504040204" pitchFamily="50" charset="-128"/>
              </a:rPr>
              <a:t>住所</a:t>
            </a:r>
          </a:p>
          <a:p>
            <a:pPr>
              <a:lnSpc>
                <a:spcPct val="120000"/>
              </a:lnSpc>
            </a:pPr>
            <a:endParaRPr lang="ja-JP" altLang="en-US" sz="100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ct val="120000"/>
              </a:lnSpc>
            </a:pPr>
            <a:r>
              <a:rPr lang="ja-JP" altLang="en-US" sz="1000">
                <a:latin typeface="メイリオ" panose="020B0604030504040204" pitchFamily="50" charset="-128"/>
                <a:ea typeface="メイリオ" panose="020B0604030504040204" pitchFamily="50" charset="-128"/>
              </a:rPr>
              <a:t>電話番号</a:t>
            </a:r>
          </a:p>
          <a:p>
            <a:pPr>
              <a:lnSpc>
                <a:spcPct val="120000"/>
              </a:lnSpc>
            </a:pPr>
            <a:r>
              <a:rPr lang="en-US" altLang="ja-JP" sz="1000">
                <a:latin typeface="メイリオ" panose="020B0604030504040204" pitchFamily="50" charset="-128"/>
                <a:ea typeface="メイリオ" panose="020B0604030504040204" pitchFamily="50" charset="-128"/>
              </a:rPr>
              <a:t>FAX</a:t>
            </a:r>
            <a:r>
              <a:rPr lang="ja-JP" altLang="en-US" sz="1000">
                <a:latin typeface="メイリオ" panose="020B0604030504040204" pitchFamily="50" charset="-128"/>
                <a:ea typeface="メイリオ" panose="020B0604030504040204" pitchFamily="50" charset="-128"/>
              </a:rPr>
              <a:t>番号</a:t>
            </a:r>
          </a:p>
          <a:p>
            <a:pPr>
              <a:lnSpc>
                <a:spcPct val="120000"/>
              </a:lnSpc>
            </a:pPr>
            <a:r>
              <a:rPr lang="ja-JP" altLang="en-US" sz="1000">
                <a:latin typeface="メイリオ" panose="020B0604030504040204" pitchFamily="50" charset="-128"/>
                <a:ea typeface="メイリオ" panose="020B0604030504040204" pitchFamily="50" charset="-128"/>
              </a:rPr>
              <a:t>メール</a:t>
            </a:r>
          </a:p>
        </p:txBody>
      </p:sp>
      <p:sp>
        <p:nvSpPr>
          <p:cNvPr id="16404" name="Text Box 20">
            <a:extLst>
              <a:ext uri="{FF2B5EF4-FFF2-40B4-BE49-F238E27FC236}">
                <a16:creationId xmlns:a16="http://schemas.microsoft.com/office/drawing/2014/main" id="{0C11780C-AEAB-4334-A086-460FAFEF396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81075" y="2144713"/>
            <a:ext cx="530225" cy="384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rIns="36000">
            <a:spAutoFit/>
          </a:bodyPr>
          <a:lstStyle/>
          <a:p>
            <a:pPr>
              <a:lnSpc>
                <a:spcPct val="160000"/>
              </a:lnSpc>
            </a:pPr>
            <a:r>
              <a:rPr lang="ja-JP" altLang="en-US" sz="1200" b="1">
                <a:latin typeface="メイリオ" panose="020B0604030504040204" pitchFamily="50" charset="-128"/>
                <a:ea typeface="メイリオ" panose="020B0604030504040204" pitchFamily="50" charset="-128"/>
              </a:rPr>
              <a:t>部署名</a:t>
            </a:r>
          </a:p>
        </p:txBody>
      </p:sp>
      <p:sp>
        <p:nvSpPr>
          <p:cNvPr id="16405" name="Text Box 21">
            <a:extLst>
              <a:ext uri="{FF2B5EF4-FFF2-40B4-BE49-F238E27FC236}">
                <a16:creationId xmlns:a16="http://schemas.microsoft.com/office/drawing/2014/main" id="{79855383-CB1D-4ABF-AAD9-37FCC94D7A6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81075" y="5457825"/>
            <a:ext cx="4968875" cy="411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rIns="3600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ja-JP" altLang="en-US" sz="1400" b="1">
                <a:ea typeface="メイリオ" panose="020B0604030504040204" pitchFamily="50" charset="-128"/>
              </a:rPr>
              <a:t>記</a:t>
            </a:r>
          </a:p>
        </p:txBody>
      </p:sp>
      <p:sp>
        <p:nvSpPr>
          <p:cNvPr id="16406" name="Line 22">
            <a:extLst>
              <a:ext uri="{FF2B5EF4-FFF2-40B4-BE49-F238E27FC236}">
                <a16:creationId xmlns:a16="http://schemas.microsoft.com/office/drawing/2014/main" id="{1D099B68-C332-4774-A0C8-88EC478253CB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981075" y="5816600"/>
            <a:ext cx="4968875" cy="0"/>
          </a:xfrm>
          <a:prstGeom prst="line">
            <a:avLst/>
          </a:prstGeom>
          <a:noFill/>
          <a:ln w="3175">
            <a:solidFill>
              <a:srgbClr val="969696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6407" name="Line 23">
            <a:extLst>
              <a:ext uri="{FF2B5EF4-FFF2-40B4-BE49-F238E27FC236}">
                <a16:creationId xmlns:a16="http://schemas.microsoft.com/office/drawing/2014/main" id="{414BB46F-1F59-411D-B784-A611C9A8ADD2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981075" y="6176963"/>
            <a:ext cx="4968875" cy="0"/>
          </a:xfrm>
          <a:prstGeom prst="line">
            <a:avLst/>
          </a:prstGeom>
          <a:noFill/>
          <a:ln w="3175">
            <a:solidFill>
              <a:srgbClr val="969696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6408" name="Line 24">
            <a:extLst>
              <a:ext uri="{FF2B5EF4-FFF2-40B4-BE49-F238E27FC236}">
                <a16:creationId xmlns:a16="http://schemas.microsoft.com/office/drawing/2014/main" id="{36FC5258-8CDD-43AA-88C3-F7D08095B739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981075" y="6537325"/>
            <a:ext cx="4968875" cy="0"/>
          </a:xfrm>
          <a:prstGeom prst="line">
            <a:avLst/>
          </a:prstGeom>
          <a:noFill/>
          <a:ln w="3175">
            <a:solidFill>
              <a:srgbClr val="969696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6409" name="Line 25">
            <a:extLst>
              <a:ext uri="{FF2B5EF4-FFF2-40B4-BE49-F238E27FC236}">
                <a16:creationId xmlns:a16="http://schemas.microsoft.com/office/drawing/2014/main" id="{9DCEC0BE-D85B-4EC0-BFBA-17B15B103A98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981075" y="6897688"/>
            <a:ext cx="4968875" cy="0"/>
          </a:xfrm>
          <a:prstGeom prst="line">
            <a:avLst/>
          </a:prstGeom>
          <a:noFill/>
          <a:ln w="3175">
            <a:solidFill>
              <a:srgbClr val="969696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6410" name="Line 26">
            <a:extLst>
              <a:ext uri="{FF2B5EF4-FFF2-40B4-BE49-F238E27FC236}">
                <a16:creationId xmlns:a16="http://schemas.microsoft.com/office/drawing/2014/main" id="{BB13ABCA-40C3-41CE-A70D-E24085A4351C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981075" y="7258050"/>
            <a:ext cx="4968875" cy="0"/>
          </a:xfrm>
          <a:prstGeom prst="line">
            <a:avLst/>
          </a:prstGeom>
          <a:noFill/>
          <a:ln w="3175">
            <a:solidFill>
              <a:srgbClr val="969696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6411" name="Line 27">
            <a:extLst>
              <a:ext uri="{FF2B5EF4-FFF2-40B4-BE49-F238E27FC236}">
                <a16:creationId xmlns:a16="http://schemas.microsoft.com/office/drawing/2014/main" id="{F1136D78-1B26-47DB-808A-41C182516A7A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981075" y="7258050"/>
            <a:ext cx="4968875" cy="0"/>
          </a:xfrm>
          <a:prstGeom prst="line">
            <a:avLst/>
          </a:prstGeom>
          <a:noFill/>
          <a:ln w="3175">
            <a:solidFill>
              <a:srgbClr val="969696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6412" name="Line 28">
            <a:extLst>
              <a:ext uri="{FF2B5EF4-FFF2-40B4-BE49-F238E27FC236}">
                <a16:creationId xmlns:a16="http://schemas.microsoft.com/office/drawing/2014/main" id="{66B2A19E-D683-49B1-B458-0349ECE2728F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981075" y="7618413"/>
            <a:ext cx="4968875" cy="0"/>
          </a:xfrm>
          <a:prstGeom prst="line">
            <a:avLst/>
          </a:prstGeom>
          <a:noFill/>
          <a:ln w="3175">
            <a:solidFill>
              <a:srgbClr val="969696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6414" name="Text Box 30">
            <a:extLst>
              <a:ext uri="{FF2B5EF4-FFF2-40B4-BE49-F238E27FC236}">
                <a16:creationId xmlns:a16="http://schemas.microsoft.com/office/drawing/2014/main" id="{34317EEC-8E81-4E6D-8F12-F6A57636B0D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52513" y="5816600"/>
            <a:ext cx="4897437" cy="411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rIns="36000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1400">
                <a:latin typeface="メイリオ" panose="020B0604030504040204" pitchFamily="50" charset="-128"/>
                <a:ea typeface="メイリオ" panose="020B0604030504040204" pitchFamily="50" charset="-128"/>
              </a:rPr>
              <a:t>送付内容を記載してください。</a:t>
            </a:r>
          </a:p>
        </p:txBody>
      </p:sp>
      <p:sp>
        <p:nvSpPr>
          <p:cNvPr id="16415" name="WordArt 31">
            <a:extLst>
              <a:ext uri="{FF2B5EF4-FFF2-40B4-BE49-F238E27FC236}">
                <a16:creationId xmlns:a16="http://schemas.microsoft.com/office/drawing/2014/main" id="{092B8226-6698-41FA-909B-BDBA3B13DBF0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692150" y="488950"/>
            <a:ext cx="3024188" cy="638175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ja-JP" altLang="en-US" sz="3600" b="1" kern="10">
                <a:ln w="76200">
                  <a:solidFill>
                    <a:srgbClr val="000080"/>
                  </a:solidFill>
                  <a:round/>
                  <a:headEnd/>
                  <a:tailEnd/>
                </a:ln>
                <a:solidFill>
                  <a:srgbClr val="00008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送 付 状</a:t>
            </a:r>
          </a:p>
        </p:txBody>
      </p:sp>
      <p:sp>
        <p:nvSpPr>
          <p:cNvPr id="16416" name="WordArt 32">
            <a:extLst>
              <a:ext uri="{FF2B5EF4-FFF2-40B4-BE49-F238E27FC236}">
                <a16:creationId xmlns:a16="http://schemas.microsoft.com/office/drawing/2014/main" id="{E465B2C7-975C-4F6A-9AA4-7F08343F19D2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692150" y="488950"/>
            <a:ext cx="3024188" cy="638175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76200">
                <a:solidFill>
                  <a:srgbClr val="333333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ja-JP" altLang="en-US" sz="3600" b="1" kern="10">
                <a:gradFill rotWithShape="1">
                  <a:gsLst>
                    <a:gs pos="0">
                      <a:srgbClr val="99CCFF"/>
                    </a:gs>
                    <a:gs pos="100000">
                      <a:srgbClr val="99CCFF">
                        <a:gamma/>
                        <a:tint val="0"/>
                        <a:invGamma/>
                      </a:srgbClr>
                    </a:gs>
                  </a:gsLst>
                  <a:lin ang="5400000" scaled="1"/>
                </a:gradFill>
                <a:latin typeface="メイリオ" panose="020B0604030504040204" pitchFamily="50" charset="-128"/>
                <a:ea typeface="メイリオ" panose="020B0604030504040204" pitchFamily="50" charset="-128"/>
              </a:rPr>
              <a:t>送 付 状</a:t>
            </a:r>
          </a:p>
        </p:txBody>
      </p:sp>
      <p:sp>
        <p:nvSpPr>
          <p:cNvPr id="16417" name="Rectangle 33" descr="右上がり対角線 (反転)">
            <a:extLst>
              <a:ext uri="{FF2B5EF4-FFF2-40B4-BE49-F238E27FC236}">
                <a16:creationId xmlns:a16="http://schemas.microsoft.com/office/drawing/2014/main" id="{EF72413D-B3F1-4559-8812-0261E3AD4390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0713" y="8193088"/>
            <a:ext cx="5761037" cy="863600"/>
          </a:xfrm>
          <a:prstGeom prst="rect">
            <a:avLst/>
          </a:prstGeom>
          <a:pattFill prst="dkUpDiag">
            <a:fgClr>
              <a:srgbClr val="99CCFF"/>
            </a:fgClr>
            <a:bgClr>
              <a:schemeClr val="bg1"/>
            </a:bgClr>
          </a:pattFill>
          <a:ln w="38100" algn="ctr">
            <a:solidFill>
              <a:srgbClr val="00008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ja-JP" altLang="en-US" sz="1200">
                <a:latin typeface="メイリオ" panose="020B0604030504040204" pitchFamily="50" charset="-128"/>
                <a:ea typeface="メイリオ" panose="020B0604030504040204" pitchFamily="50" charset="-128"/>
              </a:rPr>
              <a:t>広告スペース</a:t>
            </a:r>
          </a:p>
          <a:p>
            <a:pPr algn="ctr"/>
            <a:r>
              <a:rPr lang="ja-JP" altLang="en-US" sz="1200">
                <a:latin typeface="メイリオ" panose="020B0604030504040204" pitchFamily="50" charset="-128"/>
                <a:ea typeface="メイリオ" panose="020B0604030504040204" pitchFamily="50" charset="-128"/>
              </a:rPr>
              <a:t>（自社製品の</a:t>
            </a:r>
            <a:r>
              <a:rPr lang="en-US" altLang="ja-JP" sz="1200">
                <a:latin typeface="メイリオ" panose="020B0604030504040204" pitchFamily="50" charset="-128"/>
                <a:ea typeface="メイリオ" panose="020B0604030504040204" pitchFamily="50" charset="-128"/>
              </a:rPr>
              <a:t>PR</a:t>
            </a:r>
            <a:r>
              <a:rPr lang="ja-JP" altLang="en-US" sz="1200">
                <a:latin typeface="メイリオ" panose="020B0604030504040204" pitchFamily="50" charset="-128"/>
                <a:ea typeface="メイリオ" panose="020B0604030504040204" pitchFamily="50" charset="-128"/>
              </a:rPr>
              <a:t>広告を挿入する）</a:t>
            </a:r>
          </a:p>
        </p:txBody>
      </p:sp>
      <p:sp>
        <p:nvSpPr>
          <p:cNvPr id="16418" name="Text Box 34">
            <a:extLst>
              <a:ext uri="{FF2B5EF4-FFF2-40B4-BE49-F238E27FC236}">
                <a16:creationId xmlns:a16="http://schemas.microsoft.com/office/drawing/2014/main" id="{187217F4-6CC9-4D10-AAC6-C19B2DD20CD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16563" y="7689850"/>
            <a:ext cx="43815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ja-JP" altLang="en-US" sz="1000" b="1">
                <a:ea typeface="メイリオ" panose="020B0604030504040204" pitchFamily="50" charset="-128"/>
              </a:rPr>
              <a:t>以上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70" name="AutoShape 50">
            <a:extLst>
              <a:ext uri="{FF2B5EF4-FFF2-40B4-BE49-F238E27FC236}">
                <a16:creationId xmlns:a16="http://schemas.microsoft.com/office/drawing/2014/main" id="{474D3572-A929-4984-B39A-76755AA393A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4813" y="4232275"/>
            <a:ext cx="6048375" cy="4897438"/>
          </a:xfrm>
          <a:prstGeom prst="roundRect">
            <a:avLst>
              <a:gd name="adj" fmla="val 2852"/>
            </a:avLst>
          </a:prstGeom>
          <a:solidFill>
            <a:schemeClr val="bg1"/>
          </a:solidFill>
          <a:ln w="28575">
            <a:solidFill>
              <a:srgbClr val="333333"/>
            </a:solidFill>
            <a:round/>
            <a:headEnd/>
            <a:tailEnd/>
          </a:ln>
          <a:effectLst>
            <a:outerShdw dist="35921" dir="2700000" algn="ctr" rotWithShape="0">
              <a:srgbClr val="5F5F5F"/>
            </a:outerShdw>
          </a:effec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162" name="AutoShape 42">
            <a:extLst>
              <a:ext uri="{FF2B5EF4-FFF2-40B4-BE49-F238E27FC236}">
                <a16:creationId xmlns:a16="http://schemas.microsoft.com/office/drawing/2014/main" id="{2CC4F91C-2E08-4D78-A06D-ABEFF6BFEB0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4813" y="1352550"/>
            <a:ext cx="3095625" cy="1584325"/>
          </a:xfrm>
          <a:prstGeom prst="roundRect">
            <a:avLst>
              <a:gd name="adj" fmla="val 11222"/>
            </a:avLst>
          </a:prstGeom>
          <a:solidFill>
            <a:schemeClr val="bg1"/>
          </a:solidFill>
          <a:ln w="28575">
            <a:solidFill>
              <a:srgbClr val="333333"/>
            </a:solidFill>
            <a:round/>
            <a:headEnd/>
            <a:tailEnd/>
          </a:ln>
          <a:effectLst>
            <a:outerShdw dist="35921" dir="2700000" algn="ctr" rotWithShape="0">
              <a:srgbClr val="5F5F5F"/>
            </a:outerShdw>
          </a:effec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123" name="Text Box 3">
            <a:extLst>
              <a:ext uri="{FF2B5EF4-FFF2-40B4-BE49-F238E27FC236}">
                <a16:creationId xmlns:a16="http://schemas.microsoft.com/office/drawing/2014/main" id="{64785974-F6F5-42B1-9658-02F8F3ACF1D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73388" y="9274175"/>
            <a:ext cx="94615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ja-JP" altLang="en-US" sz="1000" b="1">
                <a:ea typeface="メイリオ" panose="020B0604030504040204" pitchFamily="50" charset="-128"/>
              </a:rPr>
              <a:t>　（ロゴ）　</a:t>
            </a:r>
          </a:p>
        </p:txBody>
      </p:sp>
      <p:sp>
        <p:nvSpPr>
          <p:cNvPr id="5125" name="Text Box 5">
            <a:extLst>
              <a:ext uri="{FF2B5EF4-FFF2-40B4-BE49-F238E27FC236}">
                <a16:creationId xmlns:a16="http://schemas.microsoft.com/office/drawing/2014/main" id="{694914D5-801A-4FB8-9D09-7FB82D40C02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0713" y="4822825"/>
            <a:ext cx="5616575" cy="730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rIns="36000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1400">
                <a:latin typeface="メイリオ" panose="020B0604030504040204" pitchFamily="50" charset="-128"/>
                <a:ea typeface="メイリオ" panose="020B0604030504040204" pitchFamily="50" charset="-128"/>
              </a:rPr>
              <a:t>文章スペース、文章スペース、文章スペース、文章スペース、文章スペース</a:t>
            </a:r>
          </a:p>
        </p:txBody>
      </p:sp>
      <p:sp>
        <p:nvSpPr>
          <p:cNvPr id="5148" name="AutoShape 28">
            <a:extLst>
              <a:ext uri="{FF2B5EF4-FFF2-40B4-BE49-F238E27FC236}">
                <a16:creationId xmlns:a16="http://schemas.microsoft.com/office/drawing/2014/main" id="{F5645E20-38A7-43D9-9E2C-84B508CE1AE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29000" y="1639888"/>
            <a:ext cx="287338" cy="1081087"/>
          </a:xfrm>
          <a:prstGeom prst="leftArrow">
            <a:avLst>
              <a:gd name="adj1" fmla="val 62704"/>
              <a:gd name="adj2" fmla="val 73449"/>
            </a:avLst>
          </a:prstGeom>
          <a:solidFill>
            <a:srgbClr val="33333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150" name="WordArt 30">
            <a:extLst>
              <a:ext uri="{FF2B5EF4-FFF2-40B4-BE49-F238E27FC236}">
                <a16:creationId xmlns:a16="http://schemas.microsoft.com/office/drawing/2014/main" id="{2C9BD014-9647-458E-A4ED-44E5E74C888F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476250" y="469900"/>
            <a:ext cx="2951163" cy="7381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ja-JP" altLang="en-US" sz="3600" kern="10">
                <a:ln w="19050">
                  <a:solidFill>
                    <a:srgbClr val="333333"/>
                  </a:solidFill>
                  <a:round/>
                  <a:headEnd/>
                  <a:tailEnd/>
                </a:ln>
                <a:solidFill>
                  <a:schemeClr val="bg1"/>
                </a:solidFill>
                <a:effectLst>
                  <a:outerShdw dist="35921" dir="2700000" algn="ctr" rotWithShape="0">
                    <a:srgbClr val="868686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送 付 状</a:t>
            </a:r>
          </a:p>
        </p:txBody>
      </p:sp>
      <p:sp>
        <p:nvSpPr>
          <p:cNvPr id="5153" name="Line 33">
            <a:extLst>
              <a:ext uri="{FF2B5EF4-FFF2-40B4-BE49-F238E27FC236}">
                <a16:creationId xmlns:a16="http://schemas.microsoft.com/office/drawing/2014/main" id="{D046CEAD-8386-44F8-BBB2-D7E64DECEBE1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4149725" y="1208088"/>
            <a:ext cx="2232025" cy="0"/>
          </a:xfrm>
          <a:prstGeom prst="line">
            <a:avLst/>
          </a:prstGeom>
          <a:noFill/>
          <a:ln w="3175">
            <a:solidFill>
              <a:srgbClr val="969696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154" name="Text Box 34">
            <a:extLst>
              <a:ext uri="{FF2B5EF4-FFF2-40B4-BE49-F238E27FC236}">
                <a16:creationId xmlns:a16="http://schemas.microsoft.com/office/drawing/2014/main" id="{BA53ECA9-123F-4894-96D9-C2970A839DE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40200" y="962025"/>
            <a:ext cx="69215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ja-JP" altLang="en-US" sz="1000">
                <a:ea typeface="メイリオ" panose="020B0604030504040204" pitchFamily="50" charset="-128"/>
              </a:rPr>
              <a:t>送付日：</a:t>
            </a:r>
          </a:p>
        </p:txBody>
      </p:sp>
      <p:sp>
        <p:nvSpPr>
          <p:cNvPr id="5156" name="Text Box 36">
            <a:extLst>
              <a:ext uri="{FF2B5EF4-FFF2-40B4-BE49-F238E27FC236}">
                <a16:creationId xmlns:a16="http://schemas.microsoft.com/office/drawing/2014/main" id="{230E3325-3CAB-42FA-9F45-00304FCB357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13325" y="962025"/>
            <a:ext cx="139065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1000">
                <a:latin typeface="メイリオ" panose="020B0604030504040204" pitchFamily="50" charset="-128"/>
                <a:ea typeface="メイリオ" panose="020B0604030504040204" pitchFamily="50" charset="-128"/>
              </a:rPr>
              <a:t>2012</a:t>
            </a:r>
            <a:r>
              <a:rPr lang="ja-JP" altLang="en-US" sz="1000">
                <a:latin typeface="メイリオ" panose="020B0604030504040204" pitchFamily="50" charset="-128"/>
                <a:ea typeface="メイリオ" panose="020B0604030504040204" pitchFamily="50" charset="-128"/>
              </a:rPr>
              <a:t>年　３月　１日</a:t>
            </a:r>
          </a:p>
        </p:txBody>
      </p:sp>
      <p:sp>
        <p:nvSpPr>
          <p:cNvPr id="5133" name="Line 13">
            <a:extLst>
              <a:ext uri="{FF2B5EF4-FFF2-40B4-BE49-F238E27FC236}">
                <a16:creationId xmlns:a16="http://schemas.microsoft.com/office/drawing/2014/main" id="{51890AE6-585B-4824-8437-2CDFC4E309EB}"/>
              </a:ext>
            </a:extLst>
          </p:cNvPr>
          <p:cNvSpPr>
            <a:spLocks noChangeShapeType="1"/>
          </p:cNvSpPr>
          <p:nvPr/>
        </p:nvSpPr>
        <p:spPr bwMode="auto">
          <a:xfrm>
            <a:off x="549275" y="5141913"/>
            <a:ext cx="5759450" cy="0"/>
          </a:xfrm>
          <a:prstGeom prst="line">
            <a:avLst/>
          </a:prstGeom>
          <a:noFill/>
          <a:ln w="6350">
            <a:solidFill>
              <a:srgbClr val="969696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134" name="Line 14">
            <a:extLst>
              <a:ext uri="{FF2B5EF4-FFF2-40B4-BE49-F238E27FC236}">
                <a16:creationId xmlns:a16="http://schemas.microsoft.com/office/drawing/2014/main" id="{A98FA32F-74B3-49CB-B58D-6503A5C926DD}"/>
              </a:ext>
            </a:extLst>
          </p:cNvPr>
          <p:cNvSpPr>
            <a:spLocks noChangeShapeType="1"/>
          </p:cNvSpPr>
          <p:nvPr/>
        </p:nvSpPr>
        <p:spPr bwMode="auto">
          <a:xfrm>
            <a:off x="549275" y="5462588"/>
            <a:ext cx="5759450" cy="0"/>
          </a:xfrm>
          <a:prstGeom prst="line">
            <a:avLst/>
          </a:prstGeom>
          <a:noFill/>
          <a:ln w="6350">
            <a:solidFill>
              <a:srgbClr val="969696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135" name="Line 15">
            <a:extLst>
              <a:ext uri="{FF2B5EF4-FFF2-40B4-BE49-F238E27FC236}">
                <a16:creationId xmlns:a16="http://schemas.microsoft.com/office/drawing/2014/main" id="{2815DF3B-ABD6-4271-ABFA-BCF9BD8FBD83}"/>
              </a:ext>
            </a:extLst>
          </p:cNvPr>
          <p:cNvSpPr>
            <a:spLocks noChangeShapeType="1"/>
          </p:cNvSpPr>
          <p:nvPr/>
        </p:nvSpPr>
        <p:spPr bwMode="auto">
          <a:xfrm>
            <a:off x="549275" y="5783263"/>
            <a:ext cx="5759450" cy="0"/>
          </a:xfrm>
          <a:prstGeom prst="line">
            <a:avLst/>
          </a:prstGeom>
          <a:noFill/>
          <a:ln w="6350">
            <a:solidFill>
              <a:srgbClr val="969696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136" name="Line 16">
            <a:extLst>
              <a:ext uri="{FF2B5EF4-FFF2-40B4-BE49-F238E27FC236}">
                <a16:creationId xmlns:a16="http://schemas.microsoft.com/office/drawing/2014/main" id="{6F940BDA-F25D-4E61-852D-C8567D29A54C}"/>
              </a:ext>
            </a:extLst>
          </p:cNvPr>
          <p:cNvSpPr>
            <a:spLocks noChangeShapeType="1"/>
          </p:cNvSpPr>
          <p:nvPr/>
        </p:nvSpPr>
        <p:spPr bwMode="auto">
          <a:xfrm>
            <a:off x="549275" y="6105525"/>
            <a:ext cx="5759450" cy="0"/>
          </a:xfrm>
          <a:prstGeom prst="line">
            <a:avLst/>
          </a:prstGeom>
          <a:noFill/>
          <a:ln w="6350">
            <a:solidFill>
              <a:srgbClr val="969696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137" name="Line 17">
            <a:extLst>
              <a:ext uri="{FF2B5EF4-FFF2-40B4-BE49-F238E27FC236}">
                <a16:creationId xmlns:a16="http://schemas.microsoft.com/office/drawing/2014/main" id="{B40EB805-690A-4152-B175-0E8598FC87B6}"/>
              </a:ext>
            </a:extLst>
          </p:cNvPr>
          <p:cNvSpPr>
            <a:spLocks noChangeShapeType="1"/>
          </p:cNvSpPr>
          <p:nvPr/>
        </p:nvSpPr>
        <p:spPr bwMode="auto">
          <a:xfrm>
            <a:off x="549275" y="6426200"/>
            <a:ext cx="5759450" cy="0"/>
          </a:xfrm>
          <a:prstGeom prst="line">
            <a:avLst/>
          </a:prstGeom>
          <a:noFill/>
          <a:ln w="6350">
            <a:solidFill>
              <a:srgbClr val="969696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138" name="Line 18">
            <a:extLst>
              <a:ext uri="{FF2B5EF4-FFF2-40B4-BE49-F238E27FC236}">
                <a16:creationId xmlns:a16="http://schemas.microsoft.com/office/drawing/2014/main" id="{3AD1AA5D-705B-42AD-9218-B09B82181E20}"/>
              </a:ext>
            </a:extLst>
          </p:cNvPr>
          <p:cNvSpPr>
            <a:spLocks noChangeShapeType="1"/>
          </p:cNvSpPr>
          <p:nvPr/>
        </p:nvSpPr>
        <p:spPr bwMode="auto">
          <a:xfrm>
            <a:off x="549275" y="6746875"/>
            <a:ext cx="5759450" cy="0"/>
          </a:xfrm>
          <a:prstGeom prst="line">
            <a:avLst/>
          </a:prstGeom>
          <a:noFill/>
          <a:ln w="6350">
            <a:solidFill>
              <a:srgbClr val="969696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139" name="Line 19">
            <a:extLst>
              <a:ext uri="{FF2B5EF4-FFF2-40B4-BE49-F238E27FC236}">
                <a16:creationId xmlns:a16="http://schemas.microsoft.com/office/drawing/2014/main" id="{897A48B4-082F-496B-85DA-D5D8A1E934CF}"/>
              </a:ext>
            </a:extLst>
          </p:cNvPr>
          <p:cNvSpPr>
            <a:spLocks noChangeShapeType="1"/>
          </p:cNvSpPr>
          <p:nvPr/>
        </p:nvSpPr>
        <p:spPr bwMode="auto">
          <a:xfrm>
            <a:off x="549275" y="7069138"/>
            <a:ext cx="5759450" cy="0"/>
          </a:xfrm>
          <a:prstGeom prst="line">
            <a:avLst/>
          </a:prstGeom>
          <a:noFill/>
          <a:ln w="6350">
            <a:solidFill>
              <a:srgbClr val="969696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140" name="Line 20">
            <a:extLst>
              <a:ext uri="{FF2B5EF4-FFF2-40B4-BE49-F238E27FC236}">
                <a16:creationId xmlns:a16="http://schemas.microsoft.com/office/drawing/2014/main" id="{1716B0B0-8DA5-4575-839E-064FACBA586F}"/>
              </a:ext>
            </a:extLst>
          </p:cNvPr>
          <p:cNvSpPr>
            <a:spLocks noChangeShapeType="1"/>
          </p:cNvSpPr>
          <p:nvPr/>
        </p:nvSpPr>
        <p:spPr bwMode="auto">
          <a:xfrm>
            <a:off x="549275" y="7389813"/>
            <a:ext cx="5759450" cy="0"/>
          </a:xfrm>
          <a:prstGeom prst="line">
            <a:avLst/>
          </a:prstGeom>
          <a:noFill/>
          <a:ln w="6350">
            <a:solidFill>
              <a:srgbClr val="969696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141" name="Line 21">
            <a:extLst>
              <a:ext uri="{FF2B5EF4-FFF2-40B4-BE49-F238E27FC236}">
                <a16:creationId xmlns:a16="http://schemas.microsoft.com/office/drawing/2014/main" id="{A1FFD211-36F1-42C6-B3A3-9F1EAE1981FB}"/>
              </a:ext>
            </a:extLst>
          </p:cNvPr>
          <p:cNvSpPr>
            <a:spLocks noChangeShapeType="1"/>
          </p:cNvSpPr>
          <p:nvPr/>
        </p:nvSpPr>
        <p:spPr bwMode="auto">
          <a:xfrm>
            <a:off x="549275" y="7712075"/>
            <a:ext cx="5759450" cy="0"/>
          </a:xfrm>
          <a:prstGeom prst="line">
            <a:avLst/>
          </a:prstGeom>
          <a:noFill/>
          <a:ln w="6350">
            <a:solidFill>
              <a:srgbClr val="969696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142" name="Line 22">
            <a:extLst>
              <a:ext uri="{FF2B5EF4-FFF2-40B4-BE49-F238E27FC236}">
                <a16:creationId xmlns:a16="http://schemas.microsoft.com/office/drawing/2014/main" id="{CE4F0200-6F33-4738-9A1D-CAEC77CE74FB}"/>
              </a:ext>
            </a:extLst>
          </p:cNvPr>
          <p:cNvSpPr>
            <a:spLocks noChangeShapeType="1"/>
          </p:cNvSpPr>
          <p:nvPr/>
        </p:nvSpPr>
        <p:spPr bwMode="auto">
          <a:xfrm>
            <a:off x="549275" y="8032750"/>
            <a:ext cx="5759450" cy="0"/>
          </a:xfrm>
          <a:prstGeom prst="line">
            <a:avLst/>
          </a:prstGeom>
          <a:noFill/>
          <a:ln w="6350">
            <a:solidFill>
              <a:srgbClr val="969696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143" name="Line 23">
            <a:extLst>
              <a:ext uri="{FF2B5EF4-FFF2-40B4-BE49-F238E27FC236}">
                <a16:creationId xmlns:a16="http://schemas.microsoft.com/office/drawing/2014/main" id="{8D71DDDD-2FD9-4C80-8567-D97B3CAC4066}"/>
              </a:ext>
            </a:extLst>
          </p:cNvPr>
          <p:cNvSpPr>
            <a:spLocks noChangeShapeType="1"/>
          </p:cNvSpPr>
          <p:nvPr/>
        </p:nvSpPr>
        <p:spPr bwMode="auto">
          <a:xfrm>
            <a:off x="549275" y="8353425"/>
            <a:ext cx="5759450" cy="0"/>
          </a:xfrm>
          <a:prstGeom prst="line">
            <a:avLst/>
          </a:prstGeom>
          <a:noFill/>
          <a:ln w="6350">
            <a:solidFill>
              <a:srgbClr val="969696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144" name="Line 24">
            <a:extLst>
              <a:ext uri="{FF2B5EF4-FFF2-40B4-BE49-F238E27FC236}">
                <a16:creationId xmlns:a16="http://schemas.microsoft.com/office/drawing/2014/main" id="{527DC2CE-E68F-48E3-BCE0-52113CF9F2F2}"/>
              </a:ext>
            </a:extLst>
          </p:cNvPr>
          <p:cNvSpPr>
            <a:spLocks noChangeShapeType="1"/>
          </p:cNvSpPr>
          <p:nvPr/>
        </p:nvSpPr>
        <p:spPr bwMode="auto">
          <a:xfrm>
            <a:off x="549275" y="8664575"/>
            <a:ext cx="5759450" cy="0"/>
          </a:xfrm>
          <a:prstGeom prst="line">
            <a:avLst/>
          </a:prstGeom>
          <a:noFill/>
          <a:ln w="6350">
            <a:solidFill>
              <a:srgbClr val="969696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145" name="Line 25">
            <a:extLst>
              <a:ext uri="{FF2B5EF4-FFF2-40B4-BE49-F238E27FC236}">
                <a16:creationId xmlns:a16="http://schemas.microsoft.com/office/drawing/2014/main" id="{71B6D77F-E10F-44AE-A692-9541D2FEEE02}"/>
              </a:ext>
            </a:extLst>
          </p:cNvPr>
          <p:cNvSpPr>
            <a:spLocks noChangeShapeType="1"/>
          </p:cNvSpPr>
          <p:nvPr/>
        </p:nvSpPr>
        <p:spPr bwMode="auto">
          <a:xfrm>
            <a:off x="549275" y="8985250"/>
            <a:ext cx="5759450" cy="0"/>
          </a:xfrm>
          <a:prstGeom prst="line">
            <a:avLst/>
          </a:prstGeom>
          <a:noFill/>
          <a:ln w="6350">
            <a:solidFill>
              <a:srgbClr val="969696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163" name="AutoShape 43">
            <a:extLst>
              <a:ext uri="{FF2B5EF4-FFF2-40B4-BE49-F238E27FC236}">
                <a16:creationId xmlns:a16="http://schemas.microsoft.com/office/drawing/2014/main" id="{84923A59-A470-4A0C-BF6A-EF1B2FF48219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16338" y="1352550"/>
            <a:ext cx="2736850" cy="1584325"/>
          </a:xfrm>
          <a:prstGeom prst="roundRect">
            <a:avLst>
              <a:gd name="adj" fmla="val 11222"/>
            </a:avLst>
          </a:prstGeom>
          <a:solidFill>
            <a:schemeClr val="bg1"/>
          </a:solidFill>
          <a:ln w="28575">
            <a:solidFill>
              <a:srgbClr val="333333"/>
            </a:solidFill>
            <a:round/>
            <a:headEnd/>
            <a:tailEnd/>
          </a:ln>
          <a:effectLst>
            <a:outerShdw dist="35921" dir="2700000" algn="ctr" rotWithShape="0">
              <a:srgbClr val="5F5F5F"/>
            </a:outerShdw>
          </a:effec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179" name="Text Box 59">
            <a:extLst>
              <a:ext uri="{FF2B5EF4-FFF2-40B4-BE49-F238E27FC236}">
                <a16:creationId xmlns:a16="http://schemas.microsoft.com/office/drawing/2014/main" id="{E4654C8D-F4C0-492A-9FFB-700CC0C2736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33825" y="1423988"/>
            <a:ext cx="2232025" cy="1481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rIns="36000">
            <a:spAutoFit/>
          </a:bodyPr>
          <a:lstStyle/>
          <a:p>
            <a:pPr>
              <a:lnSpc>
                <a:spcPct val="120000"/>
              </a:lnSpc>
            </a:pPr>
            <a:r>
              <a:rPr lang="ja-JP" altLang="en-US" sz="1600" b="1">
                <a:latin typeface="メイリオ" panose="020B0604030504040204" pitchFamily="50" charset="-128"/>
                <a:ea typeface="メイリオ" panose="020B0604030504040204" pitchFamily="50" charset="-128"/>
              </a:rPr>
              <a:t>会社名</a:t>
            </a:r>
          </a:p>
          <a:p>
            <a:pPr>
              <a:lnSpc>
                <a:spcPct val="120000"/>
              </a:lnSpc>
            </a:pPr>
            <a:r>
              <a:rPr lang="ja-JP" altLang="en-US" sz="1000">
                <a:latin typeface="メイリオ" panose="020B0604030504040204" pitchFamily="50" charset="-128"/>
                <a:ea typeface="メイリオ" panose="020B0604030504040204" pitchFamily="50" charset="-128"/>
              </a:rPr>
              <a:t>部署名　送付者名</a:t>
            </a:r>
          </a:p>
          <a:p>
            <a:pPr>
              <a:lnSpc>
                <a:spcPct val="120000"/>
              </a:lnSpc>
            </a:pPr>
            <a:r>
              <a:rPr lang="ja-JP" altLang="en-US" sz="1000">
                <a:latin typeface="メイリオ" panose="020B0604030504040204" pitchFamily="50" charset="-128"/>
                <a:ea typeface="メイリオ" panose="020B0604030504040204" pitchFamily="50" charset="-128"/>
              </a:rPr>
              <a:t>住所</a:t>
            </a:r>
          </a:p>
          <a:p>
            <a:pPr>
              <a:lnSpc>
                <a:spcPct val="120000"/>
              </a:lnSpc>
            </a:pPr>
            <a:endParaRPr lang="ja-JP" altLang="en-US" sz="100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ct val="120000"/>
              </a:lnSpc>
            </a:pPr>
            <a:r>
              <a:rPr lang="ja-JP" altLang="en-US" sz="1000">
                <a:latin typeface="メイリオ" panose="020B0604030504040204" pitchFamily="50" charset="-128"/>
                <a:ea typeface="メイリオ" panose="020B0604030504040204" pitchFamily="50" charset="-128"/>
              </a:rPr>
              <a:t>電話番号</a:t>
            </a:r>
          </a:p>
          <a:p>
            <a:pPr>
              <a:lnSpc>
                <a:spcPct val="120000"/>
              </a:lnSpc>
            </a:pPr>
            <a:r>
              <a:rPr lang="en-US" altLang="ja-JP" sz="1000">
                <a:latin typeface="メイリオ" panose="020B0604030504040204" pitchFamily="50" charset="-128"/>
                <a:ea typeface="メイリオ" panose="020B0604030504040204" pitchFamily="50" charset="-128"/>
              </a:rPr>
              <a:t>FAX</a:t>
            </a:r>
            <a:r>
              <a:rPr lang="ja-JP" altLang="en-US" sz="1000">
                <a:latin typeface="メイリオ" panose="020B0604030504040204" pitchFamily="50" charset="-128"/>
                <a:ea typeface="メイリオ" panose="020B0604030504040204" pitchFamily="50" charset="-128"/>
              </a:rPr>
              <a:t>番号</a:t>
            </a:r>
          </a:p>
          <a:p>
            <a:pPr>
              <a:lnSpc>
                <a:spcPct val="120000"/>
              </a:lnSpc>
            </a:pPr>
            <a:r>
              <a:rPr lang="ja-JP" altLang="en-US" sz="1000">
                <a:latin typeface="メイリオ" panose="020B0604030504040204" pitchFamily="50" charset="-128"/>
                <a:ea typeface="メイリオ" panose="020B0604030504040204" pitchFamily="50" charset="-128"/>
              </a:rPr>
              <a:t>メール</a:t>
            </a:r>
          </a:p>
        </p:txBody>
      </p:sp>
      <p:sp>
        <p:nvSpPr>
          <p:cNvPr id="5185" name="Text Box 65">
            <a:extLst>
              <a:ext uri="{FF2B5EF4-FFF2-40B4-BE49-F238E27FC236}">
                <a16:creationId xmlns:a16="http://schemas.microsoft.com/office/drawing/2014/main" id="{CE0034A6-20F9-46E7-A7EB-38EFC762546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0713" y="1423988"/>
            <a:ext cx="2159000" cy="482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rIns="36000">
            <a:spAutoFit/>
          </a:bodyPr>
          <a:lstStyle/>
          <a:p>
            <a:pPr>
              <a:lnSpc>
                <a:spcPct val="160000"/>
              </a:lnSpc>
            </a:pPr>
            <a:r>
              <a:rPr lang="ja-JP" altLang="en-US" sz="1600" b="1">
                <a:latin typeface="メイリオ" panose="020B0604030504040204" pitchFamily="50" charset="-128"/>
                <a:ea typeface="メイリオ" panose="020B0604030504040204" pitchFamily="50" charset="-128"/>
              </a:rPr>
              <a:t>会社名</a:t>
            </a:r>
          </a:p>
        </p:txBody>
      </p:sp>
      <p:sp>
        <p:nvSpPr>
          <p:cNvPr id="5186" name="Line 66">
            <a:extLst>
              <a:ext uri="{FF2B5EF4-FFF2-40B4-BE49-F238E27FC236}">
                <a16:creationId xmlns:a16="http://schemas.microsoft.com/office/drawing/2014/main" id="{D1C4C9F3-DFCA-44B2-A08E-7CE59ACA6F1B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620713" y="2289175"/>
            <a:ext cx="2663825" cy="0"/>
          </a:xfrm>
          <a:prstGeom prst="line">
            <a:avLst/>
          </a:prstGeom>
          <a:noFill/>
          <a:ln w="3175">
            <a:solidFill>
              <a:srgbClr val="969696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187" name="Line 67">
            <a:extLst>
              <a:ext uri="{FF2B5EF4-FFF2-40B4-BE49-F238E27FC236}">
                <a16:creationId xmlns:a16="http://schemas.microsoft.com/office/drawing/2014/main" id="{9EEC2796-7B30-4A5A-9466-78DD22517D22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620713" y="2794000"/>
            <a:ext cx="2663825" cy="0"/>
          </a:xfrm>
          <a:prstGeom prst="line">
            <a:avLst/>
          </a:prstGeom>
          <a:noFill/>
          <a:ln w="3175">
            <a:solidFill>
              <a:srgbClr val="969696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188" name="Text Box 68">
            <a:extLst>
              <a:ext uri="{FF2B5EF4-FFF2-40B4-BE49-F238E27FC236}">
                <a16:creationId xmlns:a16="http://schemas.microsoft.com/office/drawing/2014/main" id="{07A4D007-D3A6-46A6-B8CF-C94099E7C20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05150" y="2433638"/>
            <a:ext cx="250825" cy="431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rIns="36000">
            <a:spAutoFit/>
          </a:bodyPr>
          <a:lstStyle/>
          <a:p>
            <a:pPr>
              <a:lnSpc>
                <a:spcPct val="160000"/>
              </a:lnSpc>
            </a:pPr>
            <a:r>
              <a:rPr lang="ja-JP" altLang="en-US" sz="1400" b="1">
                <a:latin typeface="メイリオ" panose="020B0604030504040204" pitchFamily="50" charset="-128"/>
                <a:ea typeface="メイリオ" panose="020B0604030504040204" pitchFamily="50" charset="-128"/>
              </a:rPr>
              <a:t>様</a:t>
            </a:r>
          </a:p>
        </p:txBody>
      </p:sp>
      <p:sp>
        <p:nvSpPr>
          <p:cNvPr id="5189" name="Text Box 69">
            <a:extLst>
              <a:ext uri="{FF2B5EF4-FFF2-40B4-BE49-F238E27FC236}">
                <a16:creationId xmlns:a16="http://schemas.microsoft.com/office/drawing/2014/main" id="{E038D6F7-9448-4327-A6C9-26A46986EBB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81075" y="2286000"/>
            <a:ext cx="1851025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rIns="36000">
            <a:spAutoFit/>
          </a:bodyPr>
          <a:lstStyle/>
          <a:p>
            <a:pPr>
              <a:lnSpc>
                <a:spcPct val="160000"/>
              </a:lnSpc>
            </a:pPr>
            <a:r>
              <a:rPr lang="en-US" altLang="ja-JP" sz="2000" b="1">
                <a:latin typeface="メイリオ" panose="020B0604030504040204" pitchFamily="50" charset="-128"/>
                <a:ea typeface="メイリオ" panose="020B0604030504040204" pitchFamily="50" charset="-128"/>
              </a:rPr>
              <a:t>○○○</a:t>
            </a:r>
            <a:r>
              <a:rPr lang="ja-JP" altLang="en-US" sz="2000" b="1">
                <a:latin typeface="メイリオ" panose="020B0604030504040204" pitchFamily="50" charset="-128"/>
                <a:ea typeface="メイリオ" panose="020B0604030504040204" pitchFamily="50" charset="-128"/>
              </a:rPr>
              <a:t>　○○○</a:t>
            </a:r>
          </a:p>
        </p:txBody>
      </p:sp>
      <p:sp>
        <p:nvSpPr>
          <p:cNvPr id="5190" name="Text Box 70">
            <a:extLst>
              <a:ext uri="{FF2B5EF4-FFF2-40B4-BE49-F238E27FC236}">
                <a16:creationId xmlns:a16="http://schemas.microsoft.com/office/drawing/2014/main" id="{1720A0AC-F914-40AC-A673-A9A671AEE66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0713" y="1928813"/>
            <a:ext cx="530225" cy="384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rIns="36000">
            <a:spAutoFit/>
          </a:bodyPr>
          <a:lstStyle/>
          <a:p>
            <a:pPr>
              <a:lnSpc>
                <a:spcPct val="160000"/>
              </a:lnSpc>
            </a:pPr>
            <a:r>
              <a:rPr lang="ja-JP" altLang="en-US" sz="1200" b="1">
                <a:latin typeface="メイリオ" panose="020B0604030504040204" pitchFamily="50" charset="-128"/>
                <a:ea typeface="メイリオ" panose="020B0604030504040204" pitchFamily="50" charset="-128"/>
              </a:rPr>
              <a:t>部署名</a:t>
            </a:r>
          </a:p>
        </p:txBody>
      </p:sp>
      <p:sp>
        <p:nvSpPr>
          <p:cNvPr id="5191" name="Text Box 71">
            <a:extLst>
              <a:ext uri="{FF2B5EF4-FFF2-40B4-BE49-F238E27FC236}">
                <a16:creationId xmlns:a16="http://schemas.microsoft.com/office/drawing/2014/main" id="{3EDAADD1-241F-4430-B266-A3F3245919F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4813" y="3224213"/>
            <a:ext cx="6048375" cy="915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rIns="36000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1200">
                <a:ea typeface="メイリオ" panose="020B0604030504040204" pitchFamily="50" charset="-128"/>
              </a:rPr>
              <a:t>前略、いつも御世話になり有難うございます。</a:t>
            </a:r>
          </a:p>
          <a:p>
            <a:pPr>
              <a:lnSpc>
                <a:spcPct val="150000"/>
              </a:lnSpc>
            </a:pPr>
            <a:r>
              <a:rPr lang="ja-JP" altLang="en-US" sz="1200">
                <a:ea typeface="メイリオ" panose="020B0604030504040204" pitchFamily="50" charset="-128"/>
              </a:rPr>
              <a:t>下記の書類を送付させていただきましたので、ご査収の程宜しくお願い申し上げます。</a:t>
            </a:r>
          </a:p>
          <a:p>
            <a:pPr algn="r">
              <a:lnSpc>
                <a:spcPct val="150000"/>
              </a:lnSpc>
            </a:pPr>
            <a:r>
              <a:rPr lang="ja-JP" altLang="en-US" sz="1200">
                <a:ea typeface="メイリオ" panose="020B0604030504040204" pitchFamily="50" charset="-128"/>
              </a:rPr>
              <a:t>草々</a:t>
            </a:r>
          </a:p>
        </p:txBody>
      </p:sp>
      <p:sp>
        <p:nvSpPr>
          <p:cNvPr id="5192" name="Text Box 72">
            <a:extLst>
              <a:ext uri="{FF2B5EF4-FFF2-40B4-BE49-F238E27FC236}">
                <a16:creationId xmlns:a16="http://schemas.microsoft.com/office/drawing/2014/main" id="{C700A211-5705-43A9-BA13-3F11172D7FE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81075" y="4325938"/>
            <a:ext cx="4968875" cy="411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rIns="3600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ja-JP" altLang="en-US" sz="1400" b="1">
                <a:ea typeface="メイリオ" panose="020B0604030504040204" pitchFamily="50" charset="-128"/>
              </a:rPr>
              <a:t>記</a:t>
            </a:r>
          </a:p>
        </p:txBody>
      </p:sp>
      <p:sp>
        <p:nvSpPr>
          <p:cNvPr id="5193" name="Text Box 73">
            <a:extLst>
              <a:ext uri="{FF2B5EF4-FFF2-40B4-BE49-F238E27FC236}">
                <a16:creationId xmlns:a16="http://schemas.microsoft.com/office/drawing/2014/main" id="{90DAE023-3E49-4303-B047-FB2B9FA4C8E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76925" y="8769350"/>
            <a:ext cx="43815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ja-JP" altLang="en-US" sz="1000" b="1">
                <a:ea typeface="メイリオ" panose="020B0604030504040204" pitchFamily="50" charset="-128"/>
              </a:rPr>
              <a:t>以上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AutoShape 2">
            <a:extLst>
              <a:ext uri="{FF2B5EF4-FFF2-40B4-BE49-F238E27FC236}">
                <a16:creationId xmlns:a16="http://schemas.microsoft.com/office/drawing/2014/main" id="{12147F3C-45DC-4665-86CC-E6297F9D336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4813" y="4087813"/>
            <a:ext cx="6048375" cy="3889375"/>
          </a:xfrm>
          <a:prstGeom prst="roundRect">
            <a:avLst>
              <a:gd name="adj" fmla="val 2852"/>
            </a:avLst>
          </a:prstGeom>
          <a:solidFill>
            <a:schemeClr val="bg1"/>
          </a:solidFill>
          <a:ln w="28575">
            <a:solidFill>
              <a:srgbClr val="333333"/>
            </a:solidFill>
            <a:round/>
            <a:headEnd/>
            <a:tailEnd/>
          </a:ln>
          <a:effectLst>
            <a:outerShdw dist="35921" dir="2700000" algn="ctr" rotWithShape="0">
              <a:srgbClr val="5F5F5F"/>
            </a:outerShdw>
          </a:effec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9459" name="AutoShape 3">
            <a:extLst>
              <a:ext uri="{FF2B5EF4-FFF2-40B4-BE49-F238E27FC236}">
                <a16:creationId xmlns:a16="http://schemas.microsoft.com/office/drawing/2014/main" id="{ABCAF0C5-4F92-487B-93FF-28920A39EEC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4813" y="1352550"/>
            <a:ext cx="3095625" cy="1584325"/>
          </a:xfrm>
          <a:prstGeom prst="roundRect">
            <a:avLst>
              <a:gd name="adj" fmla="val 11222"/>
            </a:avLst>
          </a:prstGeom>
          <a:solidFill>
            <a:schemeClr val="bg1"/>
          </a:solidFill>
          <a:ln w="28575">
            <a:solidFill>
              <a:srgbClr val="333333"/>
            </a:solidFill>
            <a:round/>
            <a:headEnd/>
            <a:tailEnd/>
          </a:ln>
          <a:effectLst>
            <a:outerShdw dist="35921" dir="2700000" algn="ctr" rotWithShape="0">
              <a:srgbClr val="5F5F5F"/>
            </a:outerShdw>
          </a:effec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9460" name="Text Box 4">
            <a:extLst>
              <a:ext uri="{FF2B5EF4-FFF2-40B4-BE49-F238E27FC236}">
                <a16:creationId xmlns:a16="http://schemas.microsoft.com/office/drawing/2014/main" id="{8D4913EF-C1B1-4F89-BD3D-A659C913169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73388" y="9274175"/>
            <a:ext cx="94615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ja-JP" altLang="en-US" sz="1000" b="1">
                <a:ea typeface="メイリオ" panose="020B0604030504040204" pitchFamily="50" charset="-128"/>
              </a:rPr>
              <a:t>　（ロゴ）　</a:t>
            </a:r>
          </a:p>
        </p:txBody>
      </p:sp>
      <p:sp>
        <p:nvSpPr>
          <p:cNvPr id="19461" name="Text Box 5">
            <a:extLst>
              <a:ext uri="{FF2B5EF4-FFF2-40B4-BE49-F238E27FC236}">
                <a16:creationId xmlns:a16="http://schemas.microsoft.com/office/drawing/2014/main" id="{0EC89B19-D85B-4556-9611-1FB47F90A08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0713" y="4678363"/>
            <a:ext cx="5616575" cy="730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rIns="36000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1400">
                <a:latin typeface="メイリオ" panose="020B0604030504040204" pitchFamily="50" charset="-128"/>
                <a:ea typeface="メイリオ" panose="020B0604030504040204" pitchFamily="50" charset="-128"/>
              </a:rPr>
              <a:t>文章スペース、文章スペース、文章スペース、文章スペース、文章スペース</a:t>
            </a:r>
          </a:p>
        </p:txBody>
      </p:sp>
      <p:sp>
        <p:nvSpPr>
          <p:cNvPr id="19462" name="AutoShape 6">
            <a:extLst>
              <a:ext uri="{FF2B5EF4-FFF2-40B4-BE49-F238E27FC236}">
                <a16:creationId xmlns:a16="http://schemas.microsoft.com/office/drawing/2014/main" id="{77A3F9CD-7690-42FF-BF8E-512E7EDC2049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29000" y="1639888"/>
            <a:ext cx="287338" cy="1081087"/>
          </a:xfrm>
          <a:prstGeom prst="leftArrow">
            <a:avLst>
              <a:gd name="adj1" fmla="val 62704"/>
              <a:gd name="adj2" fmla="val 73449"/>
            </a:avLst>
          </a:prstGeom>
          <a:solidFill>
            <a:srgbClr val="33333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9463" name="WordArt 7">
            <a:extLst>
              <a:ext uri="{FF2B5EF4-FFF2-40B4-BE49-F238E27FC236}">
                <a16:creationId xmlns:a16="http://schemas.microsoft.com/office/drawing/2014/main" id="{12F89B5F-4F01-4F2C-A25C-BC03403259B5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476250" y="469900"/>
            <a:ext cx="2951163" cy="7381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ja-JP" altLang="en-US" sz="3600" kern="10">
                <a:ln w="19050">
                  <a:solidFill>
                    <a:srgbClr val="333333"/>
                  </a:solidFill>
                  <a:round/>
                  <a:headEnd/>
                  <a:tailEnd/>
                </a:ln>
                <a:solidFill>
                  <a:schemeClr val="bg1"/>
                </a:solidFill>
                <a:effectLst>
                  <a:outerShdw dist="35921" dir="2700000" algn="ctr" rotWithShape="0">
                    <a:srgbClr val="868686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送 付 状</a:t>
            </a:r>
          </a:p>
        </p:txBody>
      </p:sp>
      <p:sp>
        <p:nvSpPr>
          <p:cNvPr id="19464" name="Line 8">
            <a:extLst>
              <a:ext uri="{FF2B5EF4-FFF2-40B4-BE49-F238E27FC236}">
                <a16:creationId xmlns:a16="http://schemas.microsoft.com/office/drawing/2014/main" id="{34E90E25-42E0-4C8A-A06A-515AFCEF5CC1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4149725" y="1208088"/>
            <a:ext cx="2232025" cy="0"/>
          </a:xfrm>
          <a:prstGeom prst="line">
            <a:avLst/>
          </a:prstGeom>
          <a:noFill/>
          <a:ln w="3175">
            <a:solidFill>
              <a:srgbClr val="969696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9465" name="Text Box 9">
            <a:extLst>
              <a:ext uri="{FF2B5EF4-FFF2-40B4-BE49-F238E27FC236}">
                <a16:creationId xmlns:a16="http://schemas.microsoft.com/office/drawing/2014/main" id="{28E858D9-2DC4-4346-8701-E2F0BC156D1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40200" y="962025"/>
            <a:ext cx="69215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ja-JP" altLang="en-US" sz="1000">
                <a:ea typeface="メイリオ" panose="020B0604030504040204" pitchFamily="50" charset="-128"/>
              </a:rPr>
              <a:t>送付日：</a:t>
            </a:r>
          </a:p>
        </p:txBody>
      </p:sp>
      <p:sp>
        <p:nvSpPr>
          <p:cNvPr id="19466" name="Text Box 10">
            <a:extLst>
              <a:ext uri="{FF2B5EF4-FFF2-40B4-BE49-F238E27FC236}">
                <a16:creationId xmlns:a16="http://schemas.microsoft.com/office/drawing/2014/main" id="{EE68EBB7-746B-48A4-8B1C-093B208ADA8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13325" y="962025"/>
            <a:ext cx="139065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1000">
                <a:latin typeface="メイリオ" panose="020B0604030504040204" pitchFamily="50" charset="-128"/>
                <a:ea typeface="メイリオ" panose="020B0604030504040204" pitchFamily="50" charset="-128"/>
              </a:rPr>
              <a:t>2012</a:t>
            </a:r>
            <a:r>
              <a:rPr lang="ja-JP" altLang="en-US" sz="1000">
                <a:latin typeface="メイリオ" panose="020B0604030504040204" pitchFamily="50" charset="-128"/>
                <a:ea typeface="メイリオ" panose="020B0604030504040204" pitchFamily="50" charset="-128"/>
              </a:rPr>
              <a:t>年　３月　１日</a:t>
            </a:r>
          </a:p>
        </p:txBody>
      </p:sp>
      <p:sp>
        <p:nvSpPr>
          <p:cNvPr id="19467" name="Line 11">
            <a:extLst>
              <a:ext uri="{FF2B5EF4-FFF2-40B4-BE49-F238E27FC236}">
                <a16:creationId xmlns:a16="http://schemas.microsoft.com/office/drawing/2014/main" id="{A678F998-B528-4E73-B243-9AF704D900E2}"/>
              </a:ext>
            </a:extLst>
          </p:cNvPr>
          <p:cNvSpPr>
            <a:spLocks noChangeShapeType="1"/>
          </p:cNvSpPr>
          <p:nvPr/>
        </p:nvSpPr>
        <p:spPr bwMode="auto">
          <a:xfrm>
            <a:off x="549275" y="4997450"/>
            <a:ext cx="5759450" cy="0"/>
          </a:xfrm>
          <a:prstGeom prst="line">
            <a:avLst/>
          </a:prstGeom>
          <a:noFill/>
          <a:ln w="6350">
            <a:solidFill>
              <a:srgbClr val="969696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9468" name="Line 12">
            <a:extLst>
              <a:ext uri="{FF2B5EF4-FFF2-40B4-BE49-F238E27FC236}">
                <a16:creationId xmlns:a16="http://schemas.microsoft.com/office/drawing/2014/main" id="{547E6631-A468-47C9-B02B-54168DA3DB4E}"/>
              </a:ext>
            </a:extLst>
          </p:cNvPr>
          <p:cNvSpPr>
            <a:spLocks noChangeShapeType="1"/>
          </p:cNvSpPr>
          <p:nvPr/>
        </p:nvSpPr>
        <p:spPr bwMode="auto">
          <a:xfrm>
            <a:off x="549275" y="5318125"/>
            <a:ext cx="5759450" cy="0"/>
          </a:xfrm>
          <a:prstGeom prst="line">
            <a:avLst/>
          </a:prstGeom>
          <a:noFill/>
          <a:ln w="6350">
            <a:solidFill>
              <a:srgbClr val="969696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9469" name="Line 13">
            <a:extLst>
              <a:ext uri="{FF2B5EF4-FFF2-40B4-BE49-F238E27FC236}">
                <a16:creationId xmlns:a16="http://schemas.microsoft.com/office/drawing/2014/main" id="{4B8A8C2E-F0DE-48E2-834D-2BABB9EE0AC5}"/>
              </a:ext>
            </a:extLst>
          </p:cNvPr>
          <p:cNvSpPr>
            <a:spLocks noChangeShapeType="1"/>
          </p:cNvSpPr>
          <p:nvPr/>
        </p:nvSpPr>
        <p:spPr bwMode="auto">
          <a:xfrm>
            <a:off x="549275" y="5638800"/>
            <a:ext cx="5759450" cy="0"/>
          </a:xfrm>
          <a:prstGeom prst="line">
            <a:avLst/>
          </a:prstGeom>
          <a:noFill/>
          <a:ln w="6350">
            <a:solidFill>
              <a:srgbClr val="969696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9470" name="Line 14">
            <a:extLst>
              <a:ext uri="{FF2B5EF4-FFF2-40B4-BE49-F238E27FC236}">
                <a16:creationId xmlns:a16="http://schemas.microsoft.com/office/drawing/2014/main" id="{471299AC-4D82-49E5-8152-E61648F2FE35}"/>
              </a:ext>
            </a:extLst>
          </p:cNvPr>
          <p:cNvSpPr>
            <a:spLocks noChangeShapeType="1"/>
          </p:cNvSpPr>
          <p:nvPr/>
        </p:nvSpPr>
        <p:spPr bwMode="auto">
          <a:xfrm>
            <a:off x="549275" y="5961063"/>
            <a:ext cx="5759450" cy="0"/>
          </a:xfrm>
          <a:prstGeom prst="line">
            <a:avLst/>
          </a:prstGeom>
          <a:noFill/>
          <a:ln w="6350">
            <a:solidFill>
              <a:srgbClr val="969696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9471" name="Line 15">
            <a:extLst>
              <a:ext uri="{FF2B5EF4-FFF2-40B4-BE49-F238E27FC236}">
                <a16:creationId xmlns:a16="http://schemas.microsoft.com/office/drawing/2014/main" id="{35CDCFD4-9C11-4C05-8323-EF239EF78BD8}"/>
              </a:ext>
            </a:extLst>
          </p:cNvPr>
          <p:cNvSpPr>
            <a:spLocks noChangeShapeType="1"/>
          </p:cNvSpPr>
          <p:nvPr/>
        </p:nvSpPr>
        <p:spPr bwMode="auto">
          <a:xfrm>
            <a:off x="549275" y="6281738"/>
            <a:ext cx="5759450" cy="0"/>
          </a:xfrm>
          <a:prstGeom prst="line">
            <a:avLst/>
          </a:prstGeom>
          <a:noFill/>
          <a:ln w="6350">
            <a:solidFill>
              <a:srgbClr val="969696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9472" name="Line 16">
            <a:extLst>
              <a:ext uri="{FF2B5EF4-FFF2-40B4-BE49-F238E27FC236}">
                <a16:creationId xmlns:a16="http://schemas.microsoft.com/office/drawing/2014/main" id="{64FF8EB5-E39B-49EA-96E3-68B68E13BA84}"/>
              </a:ext>
            </a:extLst>
          </p:cNvPr>
          <p:cNvSpPr>
            <a:spLocks noChangeShapeType="1"/>
          </p:cNvSpPr>
          <p:nvPr/>
        </p:nvSpPr>
        <p:spPr bwMode="auto">
          <a:xfrm>
            <a:off x="549275" y="6602413"/>
            <a:ext cx="5759450" cy="0"/>
          </a:xfrm>
          <a:prstGeom prst="line">
            <a:avLst/>
          </a:prstGeom>
          <a:noFill/>
          <a:ln w="6350">
            <a:solidFill>
              <a:srgbClr val="969696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9473" name="Line 17">
            <a:extLst>
              <a:ext uri="{FF2B5EF4-FFF2-40B4-BE49-F238E27FC236}">
                <a16:creationId xmlns:a16="http://schemas.microsoft.com/office/drawing/2014/main" id="{79A0A18A-C9ED-4CF4-AF37-A9DC5F95C8D7}"/>
              </a:ext>
            </a:extLst>
          </p:cNvPr>
          <p:cNvSpPr>
            <a:spLocks noChangeShapeType="1"/>
          </p:cNvSpPr>
          <p:nvPr/>
        </p:nvSpPr>
        <p:spPr bwMode="auto">
          <a:xfrm>
            <a:off x="549275" y="6924675"/>
            <a:ext cx="5759450" cy="0"/>
          </a:xfrm>
          <a:prstGeom prst="line">
            <a:avLst/>
          </a:prstGeom>
          <a:noFill/>
          <a:ln w="6350">
            <a:solidFill>
              <a:srgbClr val="969696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9474" name="Line 18">
            <a:extLst>
              <a:ext uri="{FF2B5EF4-FFF2-40B4-BE49-F238E27FC236}">
                <a16:creationId xmlns:a16="http://schemas.microsoft.com/office/drawing/2014/main" id="{FE6F7A1A-249F-4869-8075-16C4DF6CAD7B}"/>
              </a:ext>
            </a:extLst>
          </p:cNvPr>
          <p:cNvSpPr>
            <a:spLocks noChangeShapeType="1"/>
          </p:cNvSpPr>
          <p:nvPr/>
        </p:nvSpPr>
        <p:spPr bwMode="auto">
          <a:xfrm>
            <a:off x="549275" y="7245350"/>
            <a:ext cx="5759450" cy="0"/>
          </a:xfrm>
          <a:prstGeom prst="line">
            <a:avLst/>
          </a:prstGeom>
          <a:noFill/>
          <a:ln w="6350">
            <a:solidFill>
              <a:srgbClr val="969696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9475" name="Line 19">
            <a:extLst>
              <a:ext uri="{FF2B5EF4-FFF2-40B4-BE49-F238E27FC236}">
                <a16:creationId xmlns:a16="http://schemas.microsoft.com/office/drawing/2014/main" id="{DBA0E03D-B74F-4862-972C-769A7E89436E}"/>
              </a:ext>
            </a:extLst>
          </p:cNvPr>
          <p:cNvSpPr>
            <a:spLocks noChangeShapeType="1"/>
          </p:cNvSpPr>
          <p:nvPr/>
        </p:nvSpPr>
        <p:spPr bwMode="auto">
          <a:xfrm>
            <a:off x="549275" y="7567613"/>
            <a:ext cx="5759450" cy="0"/>
          </a:xfrm>
          <a:prstGeom prst="line">
            <a:avLst/>
          </a:prstGeom>
          <a:noFill/>
          <a:ln w="6350">
            <a:solidFill>
              <a:srgbClr val="969696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9476" name="AutoShape 20">
            <a:extLst>
              <a:ext uri="{FF2B5EF4-FFF2-40B4-BE49-F238E27FC236}">
                <a16:creationId xmlns:a16="http://schemas.microsoft.com/office/drawing/2014/main" id="{6D294934-015A-4C7F-B2BC-58C7D2655F1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16338" y="1352550"/>
            <a:ext cx="2736850" cy="1584325"/>
          </a:xfrm>
          <a:prstGeom prst="roundRect">
            <a:avLst>
              <a:gd name="adj" fmla="val 11222"/>
            </a:avLst>
          </a:prstGeom>
          <a:solidFill>
            <a:schemeClr val="bg1"/>
          </a:solidFill>
          <a:ln w="28575">
            <a:solidFill>
              <a:srgbClr val="333333"/>
            </a:solidFill>
            <a:round/>
            <a:headEnd/>
            <a:tailEnd/>
          </a:ln>
          <a:effectLst>
            <a:outerShdw dist="35921" dir="2700000" algn="ctr" rotWithShape="0">
              <a:srgbClr val="5F5F5F"/>
            </a:outerShdw>
          </a:effec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9477" name="Text Box 21">
            <a:extLst>
              <a:ext uri="{FF2B5EF4-FFF2-40B4-BE49-F238E27FC236}">
                <a16:creationId xmlns:a16="http://schemas.microsoft.com/office/drawing/2014/main" id="{8A77489E-96A2-4A62-B1DF-04B89AF7425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33825" y="1423988"/>
            <a:ext cx="2232025" cy="1481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rIns="36000">
            <a:spAutoFit/>
          </a:bodyPr>
          <a:lstStyle/>
          <a:p>
            <a:pPr>
              <a:lnSpc>
                <a:spcPct val="120000"/>
              </a:lnSpc>
            </a:pPr>
            <a:r>
              <a:rPr lang="ja-JP" altLang="en-US" sz="1600" b="1">
                <a:latin typeface="メイリオ" panose="020B0604030504040204" pitchFamily="50" charset="-128"/>
                <a:ea typeface="メイリオ" panose="020B0604030504040204" pitchFamily="50" charset="-128"/>
              </a:rPr>
              <a:t>会社名</a:t>
            </a:r>
          </a:p>
          <a:p>
            <a:pPr>
              <a:lnSpc>
                <a:spcPct val="120000"/>
              </a:lnSpc>
            </a:pPr>
            <a:r>
              <a:rPr lang="ja-JP" altLang="en-US" sz="1000">
                <a:latin typeface="メイリオ" panose="020B0604030504040204" pitchFamily="50" charset="-128"/>
                <a:ea typeface="メイリオ" panose="020B0604030504040204" pitchFamily="50" charset="-128"/>
              </a:rPr>
              <a:t>部署名　送付者名</a:t>
            </a:r>
          </a:p>
          <a:p>
            <a:pPr>
              <a:lnSpc>
                <a:spcPct val="120000"/>
              </a:lnSpc>
            </a:pPr>
            <a:r>
              <a:rPr lang="ja-JP" altLang="en-US" sz="1000">
                <a:latin typeface="メイリオ" panose="020B0604030504040204" pitchFamily="50" charset="-128"/>
                <a:ea typeface="メイリオ" panose="020B0604030504040204" pitchFamily="50" charset="-128"/>
              </a:rPr>
              <a:t>住所</a:t>
            </a:r>
          </a:p>
          <a:p>
            <a:pPr>
              <a:lnSpc>
                <a:spcPct val="120000"/>
              </a:lnSpc>
            </a:pPr>
            <a:endParaRPr lang="ja-JP" altLang="en-US" sz="100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ct val="120000"/>
              </a:lnSpc>
            </a:pPr>
            <a:r>
              <a:rPr lang="ja-JP" altLang="en-US" sz="1000">
                <a:latin typeface="メイリオ" panose="020B0604030504040204" pitchFamily="50" charset="-128"/>
                <a:ea typeface="メイリオ" panose="020B0604030504040204" pitchFamily="50" charset="-128"/>
              </a:rPr>
              <a:t>電話番号</a:t>
            </a:r>
          </a:p>
          <a:p>
            <a:pPr>
              <a:lnSpc>
                <a:spcPct val="120000"/>
              </a:lnSpc>
            </a:pPr>
            <a:r>
              <a:rPr lang="en-US" altLang="ja-JP" sz="1000">
                <a:latin typeface="メイリオ" panose="020B0604030504040204" pitchFamily="50" charset="-128"/>
                <a:ea typeface="メイリオ" panose="020B0604030504040204" pitchFamily="50" charset="-128"/>
              </a:rPr>
              <a:t>FAX</a:t>
            </a:r>
            <a:r>
              <a:rPr lang="ja-JP" altLang="en-US" sz="1000">
                <a:latin typeface="メイリオ" panose="020B0604030504040204" pitchFamily="50" charset="-128"/>
                <a:ea typeface="メイリオ" panose="020B0604030504040204" pitchFamily="50" charset="-128"/>
              </a:rPr>
              <a:t>番号</a:t>
            </a:r>
          </a:p>
          <a:p>
            <a:pPr>
              <a:lnSpc>
                <a:spcPct val="120000"/>
              </a:lnSpc>
            </a:pPr>
            <a:r>
              <a:rPr lang="ja-JP" altLang="en-US" sz="1000">
                <a:latin typeface="メイリオ" panose="020B0604030504040204" pitchFamily="50" charset="-128"/>
                <a:ea typeface="メイリオ" panose="020B0604030504040204" pitchFamily="50" charset="-128"/>
              </a:rPr>
              <a:t>メール</a:t>
            </a:r>
          </a:p>
        </p:txBody>
      </p:sp>
      <p:sp>
        <p:nvSpPr>
          <p:cNvPr id="19478" name="Text Box 22">
            <a:extLst>
              <a:ext uri="{FF2B5EF4-FFF2-40B4-BE49-F238E27FC236}">
                <a16:creationId xmlns:a16="http://schemas.microsoft.com/office/drawing/2014/main" id="{A345E672-8C0D-48E0-AD55-ACC0AFDE390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0713" y="1423988"/>
            <a:ext cx="2159000" cy="482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rIns="36000">
            <a:spAutoFit/>
          </a:bodyPr>
          <a:lstStyle/>
          <a:p>
            <a:pPr>
              <a:lnSpc>
                <a:spcPct val="160000"/>
              </a:lnSpc>
            </a:pPr>
            <a:r>
              <a:rPr lang="ja-JP" altLang="en-US" sz="1600" b="1">
                <a:latin typeface="メイリオ" panose="020B0604030504040204" pitchFamily="50" charset="-128"/>
                <a:ea typeface="メイリオ" panose="020B0604030504040204" pitchFamily="50" charset="-128"/>
              </a:rPr>
              <a:t>会社名</a:t>
            </a:r>
          </a:p>
        </p:txBody>
      </p:sp>
      <p:sp>
        <p:nvSpPr>
          <p:cNvPr id="19479" name="Line 23">
            <a:extLst>
              <a:ext uri="{FF2B5EF4-FFF2-40B4-BE49-F238E27FC236}">
                <a16:creationId xmlns:a16="http://schemas.microsoft.com/office/drawing/2014/main" id="{403CC475-55A4-492C-A07C-4B16FAB64CB5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620713" y="2289175"/>
            <a:ext cx="2663825" cy="0"/>
          </a:xfrm>
          <a:prstGeom prst="line">
            <a:avLst/>
          </a:prstGeom>
          <a:noFill/>
          <a:ln w="3175">
            <a:solidFill>
              <a:srgbClr val="969696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9480" name="Line 24">
            <a:extLst>
              <a:ext uri="{FF2B5EF4-FFF2-40B4-BE49-F238E27FC236}">
                <a16:creationId xmlns:a16="http://schemas.microsoft.com/office/drawing/2014/main" id="{FC3B8F7B-4A78-43EB-80C5-A369688C3126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620713" y="2794000"/>
            <a:ext cx="2663825" cy="0"/>
          </a:xfrm>
          <a:prstGeom prst="line">
            <a:avLst/>
          </a:prstGeom>
          <a:noFill/>
          <a:ln w="3175">
            <a:solidFill>
              <a:srgbClr val="969696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9481" name="Text Box 25">
            <a:extLst>
              <a:ext uri="{FF2B5EF4-FFF2-40B4-BE49-F238E27FC236}">
                <a16:creationId xmlns:a16="http://schemas.microsoft.com/office/drawing/2014/main" id="{C3E5F2FA-3EC2-47E6-B35F-B62D238CD25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05150" y="2433638"/>
            <a:ext cx="250825" cy="431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rIns="36000">
            <a:spAutoFit/>
          </a:bodyPr>
          <a:lstStyle/>
          <a:p>
            <a:pPr>
              <a:lnSpc>
                <a:spcPct val="160000"/>
              </a:lnSpc>
            </a:pPr>
            <a:r>
              <a:rPr lang="ja-JP" altLang="en-US" sz="1400" b="1">
                <a:latin typeface="メイリオ" panose="020B0604030504040204" pitchFamily="50" charset="-128"/>
                <a:ea typeface="メイリオ" panose="020B0604030504040204" pitchFamily="50" charset="-128"/>
              </a:rPr>
              <a:t>様</a:t>
            </a:r>
          </a:p>
        </p:txBody>
      </p:sp>
      <p:sp>
        <p:nvSpPr>
          <p:cNvPr id="19482" name="Text Box 26">
            <a:extLst>
              <a:ext uri="{FF2B5EF4-FFF2-40B4-BE49-F238E27FC236}">
                <a16:creationId xmlns:a16="http://schemas.microsoft.com/office/drawing/2014/main" id="{ED3B1BFA-3DE6-4B5F-911B-1EF4604B1F5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81075" y="2286000"/>
            <a:ext cx="1851025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rIns="36000">
            <a:spAutoFit/>
          </a:bodyPr>
          <a:lstStyle/>
          <a:p>
            <a:pPr>
              <a:lnSpc>
                <a:spcPct val="160000"/>
              </a:lnSpc>
            </a:pPr>
            <a:r>
              <a:rPr lang="en-US" altLang="ja-JP" sz="2000" b="1">
                <a:latin typeface="メイリオ" panose="020B0604030504040204" pitchFamily="50" charset="-128"/>
                <a:ea typeface="メイリオ" panose="020B0604030504040204" pitchFamily="50" charset="-128"/>
              </a:rPr>
              <a:t>○○○</a:t>
            </a:r>
            <a:r>
              <a:rPr lang="ja-JP" altLang="en-US" sz="2000" b="1">
                <a:latin typeface="メイリオ" panose="020B0604030504040204" pitchFamily="50" charset="-128"/>
                <a:ea typeface="メイリオ" panose="020B0604030504040204" pitchFamily="50" charset="-128"/>
              </a:rPr>
              <a:t>　○○○</a:t>
            </a:r>
          </a:p>
        </p:txBody>
      </p:sp>
      <p:sp>
        <p:nvSpPr>
          <p:cNvPr id="19483" name="Text Box 27">
            <a:extLst>
              <a:ext uri="{FF2B5EF4-FFF2-40B4-BE49-F238E27FC236}">
                <a16:creationId xmlns:a16="http://schemas.microsoft.com/office/drawing/2014/main" id="{A4EF42EB-325D-422C-B4C3-885F37B12D3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0713" y="1928813"/>
            <a:ext cx="530225" cy="384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rIns="36000">
            <a:spAutoFit/>
          </a:bodyPr>
          <a:lstStyle/>
          <a:p>
            <a:pPr>
              <a:lnSpc>
                <a:spcPct val="160000"/>
              </a:lnSpc>
            </a:pPr>
            <a:r>
              <a:rPr lang="ja-JP" altLang="en-US" sz="1200" b="1">
                <a:latin typeface="メイリオ" panose="020B0604030504040204" pitchFamily="50" charset="-128"/>
                <a:ea typeface="メイリオ" panose="020B0604030504040204" pitchFamily="50" charset="-128"/>
              </a:rPr>
              <a:t>部署名</a:t>
            </a:r>
          </a:p>
        </p:txBody>
      </p:sp>
      <p:sp>
        <p:nvSpPr>
          <p:cNvPr id="19484" name="Text Box 28">
            <a:extLst>
              <a:ext uri="{FF2B5EF4-FFF2-40B4-BE49-F238E27FC236}">
                <a16:creationId xmlns:a16="http://schemas.microsoft.com/office/drawing/2014/main" id="{F9DD2582-A3F7-447E-8DA4-8257E3081E3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4813" y="3081338"/>
            <a:ext cx="6048375" cy="915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rIns="36000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1200">
                <a:ea typeface="メイリオ" panose="020B0604030504040204" pitchFamily="50" charset="-128"/>
              </a:rPr>
              <a:t>前略、いつも御世話になり有難うございます。</a:t>
            </a:r>
          </a:p>
          <a:p>
            <a:pPr>
              <a:lnSpc>
                <a:spcPct val="150000"/>
              </a:lnSpc>
            </a:pPr>
            <a:r>
              <a:rPr lang="ja-JP" altLang="en-US" sz="1200">
                <a:ea typeface="メイリオ" panose="020B0604030504040204" pitchFamily="50" charset="-128"/>
              </a:rPr>
              <a:t>下記の書類を送付させていただきましたので、ご査収の程宜しくお願い申し上げます。</a:t>
            </a:r>
          </a:p>
          <a:p>
            <a:pPr algn="r">
              <a:lnSpc>
                <a:spcPct val="150000"/>
              </a:lnSpc>
            </a:pPr>
            <a:r>
              <a:rPr lang="ja-JP" altLang="en-US" sz="1200">
                <a:ea typeface="メイリオ" panose="020B0604030504040204" pitchFamily="50" charset="-128"/>
              </a:rPr>
              <a:t>草々</a:t>
            </a:r>
          </a:p>
        </p:txBody>
      </p:sp>
      <p:sp>
        <p:nvSpPr>
          <p:cNvPr id="19485" name="Text Box 29">
            <a:extLst>
              <a:ext uri="{FF2B5EF4-FFF2-40B4-BE49-F238E27FC236}">
                <a16:creationId xmlns:a16="http://schemas.microsoft.com/office/drawing/2014/main" id="{B026545E-F4B1-4F94-A562-F5F96B959B7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81075" y="4181475"/>
            <a:ext cx="4968875" cy="411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rIns="3600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ja-JP" altLang="en-US" sz="1400" b="1">
                <a:ea typeface="メイリオ" panose="020B0604030504040204" pitchFamily="50" charset="-128"/>
              </a:rPr>
              <a:t>記</a:t>
            </a:r>
          </a:p>
        </p:txBody>
      </p:sp>
      <p:sp>
        <p:nvSpPr>
          <p:cNvPr id="19486" name="AutoShape 30">
            <a:extLst>
              <a:ext uri="{FF2B5EF4-FFF2-40B4-BE49-F238E27FC236}">
                <a16:creationId xmlns:a16="http://schemas.microsoft.com/office/drawing/2014/main" id="{D9500BC7-4D40-491D-9E53-4A2376E2343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4813" y="8193088"/>
            <a:ext cx="6048375" cy="865187"/>
          </a:xfrm>
          <a:prstGeom prst="roundRect">
            <a:avLst>
              <a:gd name="adj" fmla="val 16514"/>
            </a:avLst>
          </a:prstGeom>
          <a:solidFill>
            <a:schemeClr val="bg1"/>
          </a:solidFill>
          <a:ln w="28575">
            <a:solidFill>
              <a:srgbClr val="333333"/>
            </a:solidFill>
            <a:round/>
            <a:headEnd/>
            <a:tailEnd/>
          </a:ln>
          <a:effectLst>
            <a:outerShdw dist="35921" dir="2700000" algn="ctr" rotWithShape="0">
              <a:srgbClr val="5F5F5F"/>
            </a:outerShdw>
          </a:effectLst>
        </p:spPr>
        <p:txBody>
          <a:bodyPr wrap="none" anchor="ctr"/>
          <a:lstStyle/>
          <a:p>
            <a:pPr algn="ctr"/>
            <a:r>
              <a:rPr lang="ja-JP" altLang="en-US" sz="1200">
                <a:latin typeface="メイリオ" panose="020B0604030504040204" pitchFamily="50" charset="-128"/>
                <a:ea typeface="メイリオ" panose="020B0604030504040204" pitchFamily="50" charset="-128"/>
              </a:rPr>
              <a:t>広告スペース</a:t>
            </a:r>
          </a:p>
          <a:p>
            <a:pPr algn="ctr"/>
            <a:r>
              <a:rPr lang="ja-JP" altLang="en-US" sz="1200">
                <a:latin typeface="メイリオ" panose="020B0604030504040204" pitchFamily="50" charset="-128"/>
                <a:ea typeface="メイリオ" panose="020B0604030504040204" pitchFamily="50" charset="-128"/>
              </a:rPr>
              <a:t>（自社製品の</a:t>
            </a:r>
            <a:r>
              <a:rPr lang="en-US" altLang="ja-JP" sz="1200">
                <a:latin typeface="メイリオ" panose="020B0604030504040204" pitchFamily="50" charset="-128"/>
                <a:ea typeface="メイリオ" panose="020B0604030504040204" pitchFamily="50" charset="-128"/>
              </a:rPr>
              <a:t>PR</a:t>
            </a:r>
            <a:r>
              <a:rPr lang="ja-JP" altLang="en-US" sz="1200">
                <a:latin typeface="メイリオ" panose="020B0604030504040204" pitchFamily="50" charset="-128"/>
                <a:ea typeface="メイリオ" panose="020B0604030504040204" pitchFamily="50" charset="-128"/>
              </a:rPr>
              <a:t>広告を挿入する）</a:t>
            </a:r>
          </a:p>
        </p:txBody>
      </p:sp>
      <p:sp>
        <p:nvSpPr>
          <p:cNvPr id="19487" name="Text Box 31">
            <a:extLst>
              <a:ext uri="{FF2B5EF4-FFF2-40B4-BE49-F238E27FC236}">
                <a16:creationId xmlns:a16="http://schemas.microsoft.com/office/drawing/2014/main" id="{76600B4C-81FC-46FC-A147-9C0231CB824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76925" y="7616825"/>
            <a:ext cx="43815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ja-JP" altLang="en-US" sz="1000" b="1">
                <a:ea typeface="メイリオ" panose="020B0604030504040204" pitchFamily="50" charset="-128"/>
              </a:rPr>
              <a:t>以上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AutoShape 2">
            <a:extLst>
              <a:ext uri="{FF2B5EF4-FFF2-40B4-BE49-F238E27FC236}">
                <a16:creationId xmlns:a16="http://schemas.microsoft.com/office/drawing/2014/main" id="{A4123643-45C5-4FE3-89B7-8DEF143FA0A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4813" y="4232275"/>
            <a:ext cx="6048375" cy="4897438"/>
          </a:xfrm>
          <a:prstGeom prst="roundRect">
            <a:avLst>
              <a:gd name="adj" fmla="val 2852"/>
            </a:avLst>
          </a:prstGeom>
          <a:solidFill>
            <a:srgbClr val="CCFFCC"/>
          </a:solidFill>
          <a:ln w="57150">
            <a:solidFill>
              <a:srgbClr val="339966"/>
            </a:solidFill>
            <a:round/>
            <a:headEnd/>
            <a:tailEnd/>
          </a:ln>
          <a:effectLst>
            <a:outerShdw dist="35921" dir="2700000" algn="ctr" rotWithShape="0">
              <a:srgbClr val="5F5F5F"/>
            </a:outerShdw>
          </a:effec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8435" name="AutoShape 3">
            <a:extLst>
              <a:ext uri="{FF2B5EF4-FFF2-40B4-BE49-F238E27FC236}">
                <a16:creationId xmlns:a16="http://schemas.microsoft.com/office/drawing/2014/main" id="{08694371-C72D-48EA-A05B-BAA18DE64B8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4813" y="1352550"/>
            <a:ext cx="3095625" cy="1584325"/>
          </a:xfrm>
          <a:prstGeom prst="roundRect">
            <a:avLst>
              <a:gd name="adj" fmla="val 11222"/>
            </a:avLst>
          </a:prstGeom>
          <a:solidFill>
            <a:srgbClr val="CCFFCC"/>
          </a:solidFill>
          <a:ln w="57150">
            <a:solidFill>
              <a:srgbClr val="339966"/>
            </a:solidFill>
            <a:round/>
            <a:headEnd/>
            <a:tailEnd/>
          </a:ln>
          <a:effectLst>
            <a:outerShdw dist="35921" dir="2700000" algn="ctr" rotWithShape="0">
              <a:srgbClr val="5F5F5F"/>
            </a:outerShdw>
          </a:effec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8436" name="Text Box 4">
            <a:extLst>
              <a:ext uri="{FF2B5EF4-FFF2-40B4-BE49-F238E27FC236}">
                <a16:creationId xmlns:a16="http://schemas.microsoft.com/office/drawing/2014/main" id="{233014C8-2A9D-4EED-8D19-40D18BE39D6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73388" y="9274175"/>
            <a:ext cx="94615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ja-JP" altLang="en-US" sz="1000" b="1">
                <a:ea typeface="メイリオ" panose="020B0604030504040204" pitchFamily="50" charset="-128"/>
              </a:rPr>
              <a:t>　（ロゴ）　</a:t>
            </a:r>
          </a:p>
        </p:txBody>
      </p:sp>
      <p:sp>
        <p:nvSpPr>
          <p:cNvPr id="18437" name="Text Box 5">
            <a:extLst>
              <a:ext uri="{FF2B5EF4-FFF2-40B4-BE49-F238E27FC236}">
                <a16:creationId xmlns:a16="http://schemas.microsoft.com/office/drawing/2014/main" id="{6309CE4A-58CA-474A-A733-5F72FCE48F8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0713" y="4808538"/>
            <a:ext cx="5616575" cy="730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rIns="36000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1400">
                <a:latin typeface="メイリオ" panose="020B0604030504040204" pitchFamily="50" charset="-128"/>
                <a:ea typeface="メイリオ" panose="020B0604030504040204" pitchFamily="50" charset="-128"/>
              </a:rPr>
              <a:t>文章スペース、文章スペース、文章スペース、文章スペース、文章スペース</a:t>
            </a:r>
          </a:p>
        </p:txBody>
      </p:sp>
      <p:sp>
        <p:nvSpPr>
          <p:cNvPr id="18438" name="AutoShape 6">
            <a:extLst>
              <a:ext uri="{FF2B5EF4-FFF2-40B4-BE49-F238E27FC236}">
                <a16:creationId xmlns:a16="http://schemas.microsoft.com/office/drawing/2014/main" id="{D600CD93-AC09-4A66-9696-3FCD9F1876A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29000" y="1639888"/>
            <a:ext cx="287338" cy="1081087"/>
          </a:xfrm>
          <a:prstGeom prst="leftArrow">
            <a:avLst>
              <a:gd name="adj1" fmla="val 62704"/>
              <a:gd name="adj2" fmla="val 73449"/>
            </a:avLst>
          </a:prstGeom>
          <a:solidFill>
            <a:srgbClr val="008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8439" name="WordArt 7">
            <a:extLst>
              <a:ext uri="{FF2B5EF4-FFF2-40B4-BE49-F238E27FC236}">
                <a16:creationId xmlns:a16="http://schemas.microsoft.com/office/drawing/2014/main" id="{567882D2-3ACF-45CC-A358-A76F52D22CCF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476250" y="469900"/>
            <a:ext cx="2951163" cy="7381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ja-JP" altLang="en-US" sz="3600" kern="10">
                <a:ln w="19050">
                  <a:solidFill>
                    <a:srgbClr val="0033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CCFF99"/>
                    </a:gs>
                    <a:gs pos="100000">
                      <a:srgbClr val="CCFF99">
                        <a:gamma/>
                        <a:tint val="0"/>
                        <a:invGamma/>
                      </a:srgbClr>
                    </a:gs>
                  </a:gsLst>
                  <a:lin ang="5400000" scaled="1"/>
                </a:gradFill>
                <a:effectLst>
                  <a:outerShdw dist="35921" dir="2700000" algn="ctr" rotWithShape="0">
                    <a:srgbClr val="868686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送 付 状</a:t>
            </a:r>
          </a:p>
        </p:txBody>
      </p:sp>
      <p:sp>
        <p:nvSpPr>
          <p:cNvPr id="18440" name="Line 8">
            <a:extLst>
              <a:ext uri="{FF2B5EF4-FFF2-40B4-BE49-F238E27FC236}">
                <a16:creationId xmlns:a16="http://schemas.microsoft.com/office/drawing/2014/main" id="{54722754-4DF4-4295-954A-5512B5F42E8E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4149725" y="1208088"/>
            <a:ext cx="2232025" cy="0"/>
          </a:xfrm>
          <a:prstGeom prst="line">
            <a:avLst/>
          </a:prstGeom>
          <a:noFill/>
          <a:ln w="3175">
            <a:solidFill>
              <a:srgbClr val="969696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8441" name="Text Box 9">
            <a:extLst>
              <a:ext uri="{FF2B5EF4-FFF2-40B4-BE49-F238E27FC236}">
                <a16:creationId xmlns:a16="http://schemas.microsoft.com/office/drawing/2014/main" id="{EDA4B83F-EC5C-4EC7-80E9-3F3B0E98951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40200" y="962025"/>
            <a:ext cx="69215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ja-JP" altLang="en-US" sz="1000">
                <a:ea typeface="メイリオ" panose="020B0604030504040204" pitchFamily="50" charset="-128"/>
              </a:rPr>
              <a:t>送付日：</a:t>
            </a:r>
          </a:p>
        </p:txBody>
      </p:sp>
      <p:sp>
        <p:nvSpPr>
          <p:cNvPr id="18442" name="Text Box 10">
            <a:extLst>
              <a:ext uri="{FF2B5EF4-FFF2-40B4-BE49-F238E27FC236}">
                <a16:creationId xmlns:a16="http://schemas.microsoft.com/office/drawing/2014/main" id="{5C82DE37-299D-4BAF-87AB-C26A7BA1D53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13325" y="962025"/>
            <a:ext cx="139065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1000">
                <a:latin typeface="メイリオ" panose="020B0604030504040204" pitchFamily="50" charset="-128"/>
                <a:ea typeface="メイリオ" panose="020B0604030504040204" pitchFamily="50" charset="-128"/>
              </a:rPr>
              <a:t>2012</a:t>
            </a:r>
            <a:r>
              <a:rPr lang="ja-JP" altLang="en-US" sz="1000">
                <a:latin typeface="メイリオ" panose="020B0604030504040204" pitchFamily="50" charset="-128"/>
                <a:ea typeface="メイリオ" panose="020B0604030504040204" pitchFamily="50" charset="-128"/>
              </a:rPr>
              <a:t>年　３月　１日</a:t>
            </a:r>
          </a:p>
        </p:txBody>
      </p:sp>
      <p:sp>
        <p:nvSpPr>
          <p:cNvPr id="18443" name="Line 11">
            <a:extLst>
              <a:ext uri="{FF2B5EF4-FFF2-40B4-BE49-F238E27FC236}">
                <a16:creationId xmlns:a16="http://schemas.microsoft.com/office/drawing/2014/main" id="{CF06BCB2-684B-41F8-91C9-4502221DB31A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549275" y="5097463"/>
            <a:ext cx="5759450" cy="44450"/>
          </a:xfrm>
          <a:prstGeom prst="line">
            <a:avLst/>
          </a:prstGeom>
          <a:noFill/>
          <a:ln w="6350">
            <a:solidFill>
              <a:srgbClr val="339966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8444" name="Line 12">
            <a:extLst>
              <a:ext uri="{FF2B5EF4-FFF2-40B4-BE49-F238E27FC236}">
                <a16:creationId xmlns:a16="http://schemas.microsoft.com/office/drawing/2014/main" id="{25E50045-E431-4811-B79C-3B27DE9185BC}"/>
              </a:ext>
            </a:extLst>
          </p:cNvPr>
          <p:cNvSpPr>
            <a:spLocks noChangeShapeType="1"/>
          </p:cNvSpPr>
          <p:nvPr/>
        </p:nvSpPr>
        <p:spPr bwMode="auto">
          <a:xfrm>
            <a:off x="549275" y="5462588"/>
            <a:ext cx="5759450" cy="0"/>
          </a:xfrm>
          <a:prstGeom prst="line">
            <a:avLst/>
          </a:prstGeom>
          <a:noFill/>
          <a:ln w="6350">
            <a:solidFill>
              <a:srgbClr val="339966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8445" name="Line 13">
            <a:extLst>
              <a:ext uri="{FF2B5EF4-FFF2-40B4-BE49-F238E27FC236}">
                <a16:creationId xmlns:a16="http://schemas.microsoft.com/office/drawing/2014/main" id="{132E92A7-D5FF-47AE-9BC8-9993AC24A9BA}"/>
              </a:ext>
            </a:extLst>
          </p:cNvPr>
          <p:cNvSpPr>
            <a:spLocks noChangeShapeType="1"/>
          </p:cNvSpPr>
          <p:nvPr/>
        </p:nvSpPr>
        <p:spPr bwMode="auto">
          <a:xfrm>
            <a:off x="549275" y="5783263"/>
            <a:ext cx="5759450" cy="0"/>
          </a:xfrm>
          <a:prstGeom prst="line">
            <a:avLst/>
          </a:prstGeom>
          <a:noFill/>
          <a:ln w="6350">
            <a:solidFill>
              <a:srgbClr val="339966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8446" name="Line 14">
            <a:extLst>
              <a:ext uri="{FF2B5EF4-FFF2-40B4-BE49-F238E27FC236}">
                <a16:creationId xmlns:a16="http://schemas.microsoft.com/office/drawing/2014/main" id="{E1C8DF07-763F-43AB-9292-E17170FE4AB7}"/>
              </a:ext>
            </a:extLst>
          </p:cNvPr>
          <p:cNvSpPr>
            <a:spLocks noChangeShapeType="1"/>
          </p:cNvSpPr>
          <p:nvPr/>
        </p:nvSpPr>
        <p:spPr bwMode="auto">
          <a:xfrm>
            <a:off x="549275" y="6105525"/>
            <a:ext cx="5759450" cy="0"/>
          </a:xfrm>
          <a:prstGeom prst="line">
            <a:avLst/>
          </a:prstGeom>
          <a:noFill/>
          <a:ln w="6350">
            <a:solidFill>
              <a:srgbClr val="339966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8447" name="Line 15">
            <a:extLst>
              <a:ext uri="{FF2B5EF4-FFF2-40B4-BE49-F238E27FC236}">
                <a16:creationId xmlns:a16="http://schemas.microsoft.com/office/drawing/2014/main" id="{9496E1EB-06CC-4210-A270-B88BD627E02F}"/>
              </a:ext>
            </a:extLst>
          </p:cNvPr>
          <p:cNvSpPr>
            <a:spLocks noChangeShapeType="1"/>
          </p:cNvSpPr>
          <p:nvPr/>
        </p:nvSpPr>
        <p:spPr bwMode="auto">
          <a:xfrm>
            <a:off x="549275" y="6426200"/>
            <a:ext cx="5759450" cy="0"/>
          </a:xfrm>
          <a:prstGeom prst="line">
            <a:avLst/>
          </a:prstGeom>
          <a:noFill/>
          <a:ln w="6350">
            <a:solidFill>
              <a:srgbClr val="339966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8448" name="Line 16">
            <a:extLst>
              <a:ext uri="{FF2B5EF4-FFF2-40B4-BE49-F238E27FC236}">
                <a16:creationId xmlns:a16="http://schemas.microsoft.com/office/drawing/2014/main" id="{F888CCA9-EA6C-4751-9825-4C60B39870E6}"/>
              </a:ext>
            </a:extLst>
          </p:cNvPr>
          <p:cNvSpPr>
            <a:spLocks noChangeShapeType="1"/>
          </p:cNvSpPr>
          <p:nvPr/>
        </p:nvSpPr>
        <p:spPr bwMode="auto">
          <a:xfrm>
            <a:off x="549275" y="6746875"/>
            <a:ext cx="5759450" cy="0"/>
          </a:xfrm>
          <a:prstGeom prst="line">
            <a:avLst/>
          </a:prstGeom>
          <a:noFill/>
          <a:ln w="6350">
            <a:solidFill>
              <a:srgbClr val="339966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8449" name="Line 17">
            <a:extLst>
              <a:ext uri="{FF2B5EF4-FFF2-40B4-BE49-F238E27FC236}">
                <a16:creationId xmlns:a16="http://schemas.microsoft.com/office/drawing/2014/main" id="{EDD70770-24D6-4DB7-A72A-1705315B8983}"/>
              </a:ext>
            </a:extLst>
          </p:cNvPr>
          <p:cNvSpPr>
            <a:spLocks noChangeShapeType="1"/>
          </p:cNvSpPr>
          <p:nvPr/>
        </p:nvSpPr>
        <p:spPr bwMode="auto">
          <a:xfrm>
            <a:off x="549275" y="7069138"/>
            <a:ext cx="5759450" cy="0"/>
          </a:xfrm>
          <a:prstGeom prst="line">
            <a:avLst/>
          </a:prstGeom>
          <a:noFill/>
          <a:ln w="6350">
            <a:solidFill>
              <a:srgbClr val="339966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8450" name="Line 18">
            <a:extLst>
              <a:ext uri="{FF2B5EF4-FFF2-40B4-BE49-F238E27FC236}">
                <a16:creationId xmlns:a16="http://schemas.microsoft.com/office/drawing/2014/main" id="{71E76ECD-A939-464C-B200-D98DABB4E097}"/>
              </a:ext>
            </a:extLst>
          </p:cNvPr>
          <p:cNvSpPr>
            <a:spLocks noChangeShapeType="1"/>
          </p:cNvSpPr>
          <p:nvPr/>
        </p:nvSpPr>
        <p:spPr bwMode="auto">
          <a:xfrm>
            <a:off x="549275" y="7389813"/>
            <a:ext cx="5759450" cy="0"/>
          </a:xfrm>
          <a:prstGeom prst="line">
            <a:avLst/>
          </a:prstGeom>
          <a:noFill/>
          <a:ln w="6350">
            <a:solidFill>
              <a:srgbClr val="339966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8451" name="Line 19">
            <a:extLst>
              <a:ext uri="{FF2B5EF4-FFF2-40B4-BE49-F238E27FC236}">
                <a16:creationId xmlns:a16="http://schemas.microsoft.com/office/drawing/2014/main" id="{C92C39D7-3F7D-4571-A8E0-AF76C5AE7FB9}"/>
              </a:ext>
            </a:extLst>
          </p:cNvPr>
          <p:cNvSpPr>
            <a:spLocks noChangeShapeType="1"/>
          </p:cNvSpPr>
          <p:nvPr/>
        </p:nvSpPr>
        <p:spPr bwMode="auto">
          <a:xfrm>
            <a:off x="549275" y="7712075"/>
            <a:ext cx="5759450" cy="0"/>
          </a:xfrm>
          <a:prstGeom prst="line">
            <a:avLst/>
          </a:prstGeom>
          <a:noFill/>
          <a:ln w="6350">
            <a:solidFill>
              <a:srgbClr val="339966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8452" name="Line 20">
            <a:extLst>
              <a:ext uri="{FF2B5EF4-FFF2-40B4-BE49-F238E27FC236}">
                <a16:creationId xmlns:a16="http://schemas.microsoft.com/office/drawing/2014/main" id="{1D50EBE5-515B-4F62-9CFF-A9E7FB6132E6}"/>
              </a:ext>
            </a:extLst>
          </p:cNvPr>
          <p:cNvSpPr>
            <a:spLocks noChangeShapeType="1"/>
          </p:cNvSpPr>
          <p:nvPr/>
        </p:nvSpPr>
        <p:spPr bwMode="auto">
          <a:xfrm>
            <a:off x="549275" y="8032750"/>
            <a:ext cx="5759450" cy="0"/>
          </a:xfrm>
          <a:prstGeom prst="line">
            <a:avLst/>
          </a:prstGeom>
          <a:noFill/>
          <a:ln w="6350">
            <a:solidFill>
              <a:srgbClr val="339966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8453" name="Line 21">
            <a:extLst>
              <a:ext uri="{FF2B5EF4-FFF2-40B4-BE49-F238E27FC236}">
                <a16:creationId xmlns:a16="http://schemas.microsoft.com/office/drawing/2014/main" id="{563B49B6-ABA6-4FA8-BA2C-D056F4612323}"/>
              </a:ext>
            </a:extLst>
          </p:cNvPr>
          <p:cNvSpPr>
            <a:spLocks noChangeShapeType="1"/>
          </p:cNvSpPr>
          <p:nvPr/>
        </p:nvSpPr>
        <p:spPr bwMode="auto">
          <a:xfrm>
            <a:off x="549275" y="8353425"/>
            <a:ext cx="5759450" cy="0"/>
          </a:xfrm>
          <a:prstGeom prst="line">
            <a:avLst/>
          </a:prstGeom>
          <a:noFill/>
          <a:ln w="6350">
            <a:solidFill>
              <a:srgbClr val="339966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8454" name="Line 22">
            <a:extLst>
              <a:ext uri="{FF2B5EF4-FFF2-40B4-BE49-F238E27FC236}">
                <a16:creationId xmlns:a16="http://schemas.microsoft.com/office/drawing/2014/main" id="{94E5447A-B706-4E95-B40F-812BC0AF41FC}"/>
              </a:ext>
            </a:extLst>
          </p:cNvPr>
          <p:cNvSpPr>
            <a:spLocks noChangeShapeType="1"/>
          </p:cNvSpPr>
          <p:nvPr/>
        </p:nvSpPr>
        <p:spPr bwMode="auto">
          <a:xfrm>
            <a:off x="549275" y="8664575"/>
            <a:ext cx="5759450" cy="0"/>
          </a:xfrm>
          <a:prstGeom prst="line">
            <a:avLst/>
          </a:prstGeom>
          <a:noFill/>
          <a:ln w="6350">
            <a:solidFill>
              <a:srgbClr val="339966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8455" name="Line 23">
            <a:extLst>
              <a:ext uri="{FF2B5EF4-FFF2-40B4-BE49-F238E27FC236}">
                <a16:creationId xmlns:a16="http://schemas.microsoft.com/office/drawing/2014/main" id="{280A49F4-904C-40AC-B799-9BA9CD81D97B}"/>
              </a:ext>
            </a:extLst>
          </p:cNvPr>
          <p:cNvSpPr>
            <a:spLocks noChangeShapeType="1"/>
          </p:cNvSpPr>
          <p:nvPr/>
        </p:nvSpPr>
        <p:spPr bwMode="auto">
          <a:xfrm>
            <a:off x="549275" y="8985250"/>
            <a:ext cx="5759450" cy="0"/>
          </a:xfrm>
          <a:prstGeom prst="line">
            <a:avLst/>
          </a:prstGeom>
          <a:noFill/>
          <a:ln w="6350">
            <a:solidFill>
              <a:srgbClr val="339966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8456" name="AutoShape 24">
            <a:extLst>
              <a:ext uri="{FF2B5EF4-FFF2-40B4-BE49-F238E27FC236}">
                <a16:creationId xmlns:a16="http://schemas.microsoft.com/office/drawing/2014/main" id="{C8371B59-879C-4F6C-81ED-8E9626A4F5C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16338" y="1352550"/>
            <a:ext cx="2736850" cy="1584325"/>
          </a:xfrm>
          <a:prstGeom prst="roundRect">
            <a:avLst>
              <a:gd name="adj" fmla="val 11222"/>
            </a:avLst>
          </a:prstGeom>
          <a:solidFill>
            <a:srgbClr val="CCFFCC"/>
          </a:solidFill>
          <a:ln w="57150">
            <a:solidFill>
              <a:srgbClr val="339966"/>
            </a:solidFill>
            <a:round/>
            <a:headEnd/>
            <a:tailEnd/>
          </a:ln>
          <a:effectLst>
            <a:outerShdw dist="35921" dir="2700000" algn="ctr" rotWithShape="0">
              <a:srgbClr val="5F5F5F"/>
            </a:outerShdw>
          </a:effec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8457" name="Text Box 25">
            <a:extLst>
              <a:ext uri="{FF2B5EF4-FFF2-40B4-BE49-F238E27FC236}">
                <a16:creationId xmlns:a16="http://schemas.microsoft.com/office/drawing/2014/main" id="{45554885-69D1-4B72-B4DA-EA46541CFFE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33825" y="1423988"/>
            <a:ext cx="2232025" cy="1481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rIns="36000">
            <a:spAutoFit/>
          </a:bodyPr>
          <a:lstStyle/>
          <a:p>
            <a:pPr>
              <a:lnSpc>
                <a:spcPct val="120000"/>
              </a:lnSpc>
            </a:pPr>
            <a:r>
              <a:rPr lang="ja-JP" altLang="en-US" sz="1600" b="1">
                <a:latin typeface="メイリオ" panose="020B0604030504040204" pitchFamily="50" charset="-128"/>
                <a:ea typeface="メイリオ" panose="020B0604030504040204" pitchFamily="50" charset="-128"/>
              </a:rPr>
              <a:t>会社名</a:t>
            </a:r>
          </a:p>
          <a:p>
            <a:pPr>
              <a:lnSpc>
                <a:spcPct val="120000"/>
              </a:lnSpc>
            </a:pPr>
            <a:r>
              <a:rPr lang="ja-JP" altLang="en-US" sz="1000">
                <a:latin typeface="メイリオ" panose="020B0604030504040204" pitchFamily="50" charset="-128"/>
                <a:ea typeface="メイリオ" panose="020B0604030504040204" pitchFamily="50" charset="-128"/>
              </a:rPr>
              <a:t>部署名　送付者名</a:t>
            </a:r>
          </a:p>
          <a:p>
            <a:pPr>
              <a:lnSpc>
                <a:spcPct val="120000"/>
              </a:lnSpc>
            </a:pPr>
            <a:r>
              <a:rPr lang="ja-JP" altLang="en-US" sz="1000">
                <a:latin typeface="メイリオ" panose="020B0604030504040204" pitchFamily="50" charset="-128"/>
                <a:ea typeface="メイリオ" panose="020B0604030504040204" pitchFamily="50" charset="-128"/>
              </a:rPr>
              <a:t>住所</a:t>
            </a:r>
          </a:p>
          <a:p>
            <a:pPr>
              <a:lnSpc>
                <a:spcPct val="120000"/>
              </a:lnSpc>
            </a:pPr>
            <a:endParaRPr lang="ja-JP" altLang="en-US" sz="100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ct val="120000"/>
              </a:lnSpc>
            </a:pPr>
            <a:r>
              <a:rPr lang="ja-JP" altLang="en-US" sz="1000">
                <a:latin typeface="メイリオ" panose="020B0604030504040204" pitchFamily="50" charset="-128"/>
                <a:ea typeface="メイリオ" panose="020B0604030504040204" pitchFamily="50" charset="-128"/>
              </a:rPr>
              <a:t>電話番号</a:t>
            </a:r>
          </a:p>
          <a:p>
            <a:pPr>
              <a:lnSpc>
                <a:spcPct val="120000"/>
              </a:lnSpc>
            </a:pPr>
            <a:r>
              <a:rPr lang="en-US" altLang="ja-JP" sz="1000">
                <a:latin typeface="メイリオ" panose="020B0604030504040204" pitchFamily="50" charset="-128"/>
                <a:ea typeface="メイリオ" panose="020B0604030504040204" pitchFamily="50" charset="-128"/>
              </a:rPr>
              <a:t>FAX</a:t>
            </a:r>
            <a:r>
              <a:rPr lang="ja-JP" altLang="en-US" sz="1000">
                <a:latin typeface="メイリオ" panose="020B0604030504040204" pitchFamily="50" charset="-128"/>
                <a:ea typeface="メイリオ" panose="020B0604030504040204" pitchFamily="50" charset="-128"/>
              </a:rPr>
              <a:t>番号</a:t>
            </a:r>
          </a:p>
          <a:p>
            <a:pPr>
              <a:lnSpc>
                <a:spcPct val="120000"/>
              </a:lnSpc>
            </a:pPr>
            <a:r>
              <a:rPr lang="ja-JP" altLang="en-US" sz="1000">
                <a:latin typeface="メイリオ" panose="020B0604030504040204" pitchFamily="50" charset="-128"/>
                <a:ea typeface="メイリオ" panose="020B0604030504040204" pitchFamily="50" charset="-128"/>
              </a:rPr>
              <a:t>メール</a:t>
            </a:r>
          </a:p>
        </p:txBody>
      </p:sp>
      <p:sp>
        <p:nvSpPr>
          <p:cNvPr id="18458" name="Text Box 26">
            <a:extLst>
              <a:ext uri="{FF2B5EF4-FFF2-40B4-BE49-F238E27FC236}">
                <a16:creationId xmlns:a16="http://schemas.microsoft.com/office/drawing/2014/main" id="{4ABE8D31-A786-46CB-B832-4FB79392070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0713" y="1423988"/>
            <a:ext cx="2159000" cy="482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rIns="36000">
            <a:spAutoFit/>
          </a:bodyPr>
          <a:lstStyle/>
          <a:p>
            <a:pPr>
              <a:lnSpc>
                <a:spcPct val="160000"/>
              </a:lnSpc>
            </a:pPr>
            <a:r>
              <a:rPr lang="ja-JP" altLang="en-US" sz="1600" b="1">
                <a:latin typeface="メイリオ" panose="020B0604030504040204" pitchFamily="50" charset="-128"/>
                <a:ea typeface="メイリオ" panose="020B0604030504040204" pitchFamily="50" charset="-128"/>
              </a:rPr>
              <a:t>会社名</a:t>
            </a:r>
          </a:p>
        </p:txBody>
      </p:sp>
      <p:sp>
        <p:nvSpPr>
          <p:cNvPr id="18459" name="Line 27">
            <a:extLst>
              <a:ext uri="{FF2B5EF4-FFF2-40B4-BE49-F238E27FC236}">
                <a16:creationId xmlns:a16="http://schemas.microsoft.com/office/drawing/2014/main" id="{CB2336F0-AFFF-4D64-B0BA-0670BA25CE4B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620713" y="2289175"/>
            <a:ext cx="2663825" cy="0"/>
          </a:xfrm>
          <a:prstGeom prst="line">
            <a:avLst/>
          </a:prstGeom>
          <a:noFill/>
          <a:ln w="3175">
            <a:solidFill>
              <a:srgbClr val="969696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8460" name="Line 28">
            <a:extLst>
              <a:ext uri="{FF2B5EF4-FFF2-40B4-BE49-F238E27FC236}">
                <a16:creationId xmlns:a16="http://schemas.microsoft.com/office/drawing/2014/main" id="{57157CC7-D3E6-446A-A8B7-3BE1DD2A611A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620713" y="2794000"/>
            <a:ext cx="2663825" cy="0"/>
          </a:xfrm>
          <a:prstGeom prst="line">
            <a:avLst/>
          </a:prstGeom>
          <a:noFill/>
          <a:ln w="3175">
            <a:solidFill>
              <a:srgbClr val="969696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8461" name="Text Box 29">
            <a:extLst>
              <a:ext uri="{FF2B5EF4-FFF2-40B4-BE49-F238E27FC236}">
                <a16:creationId xmlns:a16="http://schemas.microsoft.com/office/drawing/2014/main" id="{BCF6189D-71C7-432C-8644-CB3AF6F7F2A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05150" y="2433638"/>
            <a:ext cx="250825" cy="431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rIns="36000">
            <a:spAutoFit/>
          </a:bodyPr>
          <a:lstStyle/>
          <a:p>
            <a:pPr>
              <a:lnSpc>
                <a:spcPct val="160000"/>
              </a:lnSpc>
            </a:pPr>
            <a:r>
              <a:rPr lang="ja-JP" altLang="en-US" sz="1400" b="1">
                <a:latin typeface="メイリオ" panose="020B0604030504040204" pitchFamily="50" charset="-128"/>
                <a:ea typeface="メイリオ" panose="020B0604030504040204" pitchFamily="50" charset="-128"/>
              </a:rPr>
              <a:t>様</a:t>
            </a:r>
          </a:p>
        </p:txBody>
      </p:sp>
      <p:sp>
        <p:nvSpPr>
          <p:cNvPr id="18462" name="Text Box 30">
            <a:extLst>
              <a:ext uri="{FF2B5EF4-FFF2-40B4-BE49-F238E27FC236}">
                <a16:creationId xmlns:a16="http://schemas.microsoft.com/office/drawing/2014/main" id="{C8113F57-9855-4854-9BB9-12F02A95667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81075" y="2286000"/>
            <a:ext cx="1851025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rIns="36000">
            <a:spAutoFit/>
          </a:bodyPr>
          <a:lstStyle/>
          <a:p>
            <a:pPr>
              <a:lnSpc>
                <a:spcPct val="160000"/>
              </a:lnSpc>
            </a:pPr>
            <a:r>
              <a:rPr lang="en-US" altLang="ja-JP" sz="2000" b="1">
                <a:latin typeface="メイリオ" panose="020B0604030504040204" pitchFamily="50" charset="-128"/>
                <a:ea typeface="メイリオ" panose="020B0604030504040204" pitchFamily="50" charset="-128"/>
              </a:rPr>
              <a:t>○○○</a:t>
            </a:r>
            <a:r>
              <a:rPr lang="ja-JP" altLang="en-US" sz="2000" b="1">
                <a:latin typeface="メイリオ" panose="020B0604030504040204" pitchFamily="50" charset="-128"/>
                <a:ea typeface="メイリオ" panose="020B0604030504040204" pitchFamily="50" charset="-128"/>
              </a:rPr>
              <a:t>　○○○</a:t>
            </a:r>
          </a:p>
        </p:txBody>
      </p:sp>
      <p:sp>
        <p:nvSpPr>
          <p:cNvPr id="18463" name="Text Box 31">
            <a:extLst>
              <a:ext uri="{FF2B5EF4-FFF2-40B4-BE49-F238E27FC236}">
                <a16:creationId xmlns:a16="http://schemas.microsoft.com/office/drawing/2014/main" id="{C70B624E-1D6C-4127-AC40-3FB2BDADC69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0713" y="1928813"/>
            <a:ext cx="530225" cy="384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rIns="36000">
            <a:spAutoFit/>
          </a:bodyPr>
          <a:lstStyle/>
          <a:p>
            <a:pPr>
              <a:lnSpc>
                <a:spcPct val="160000"/>
              </a:lnSpc>
            </a:pPr>
            <a:r>
              <a:rPr lang="ja-JP" altLang="en-US" sz="1200" b="1">
                <a:latin typeface="メイリオ" panose="020B0604030504040204" pitchFamily="50" charset="-128"/>
                <a:ea typeface="メイリオ" panose="020B0604030504040204" pitchFamily="50" charset="-128"/>
              </a:rPr>
              <a:t>部署名</a:t>
            </a:r>
          </a:p>
        </p:txBody>
      </p:sp>
      <p:sp>
        <p:nvSpPr>
          <p:cNvPr id="18464" name="Text Box 32">
            <a:extLst>
              <a:ext uri="{FF2B5EF4-FFF2-40B4-BE49-F238E27FC236}">
                <a16:creationId xmlns:a16="http://schemas.microsoft.com/office/drawing/2014/main" id="{99DE7F36-7158-48F3-B34F-693047CF333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4813" y="3224213"/>
            <a:ext cx="6048375" cy="915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rIns="36000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1200">
                <a:ea typeface="メイリオ" panose="020B0604030504040204" pitchFamily="50" charset="-128"/>
              </a:rPr>
              <a:t>前略、いつも御世話になり有難うございます。</a:t>
            </a:r>
          </a:p>
          <a:p>
            <a:pPr>
              <a:lnSpc>
                <a:spcPct val="150000"/>
              </a:lnSpc>
            </a:pPr>
            <a:r>
              <a:rPr lang="ja-JP" altLang="en-US" sz="1200">
                <a:ea typeface="メイリオ" panose="020B0604030504040204" pitchFamily="50" charset="-128"/>
              </a:rPr>
              <a:t>下記の書類を送付させていただきましたので、ご査収の程宜しくお願い申し上げます。</a:t>
            </a:r>
          </a:p>
          <a:p>
            <a:pPr algn="r">
              <a:lnSpc>
                <a:spcPct val="150000"/>
              </a:lnSpc>
            </a:pPr>
            <a:r>
              <a:rPr lang="ja-JP" altLang="en-US" sz="1200">
                <a:ea typeface="メイリオ" panose="020B0604030504040204" pitchFamily="50" charset="-128"/>
              </a:rPr>
              <a:t>草々</a:t>
            </a:r>
          </a:p>
        </p:txBody>
      </p:sp>
      <p:sp>
        <p:nvSpPr>
          <p:cNvPr id="18465" name="Text Box 33">
            <a:extLst>
              <a:ext uri="{FF2B5EF4-FFF2-40B4-BE49-F238E27FC236}">
                <a16:creationId xmlns:a16="http://schemas.microsoft.com/office/drawing/2014/main" id="{2F652C7B-E9A3-417A-A488-E72C00DF075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81075" y="4325938"/>
            <a:ext cx="4968875" cy="411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rIns="3600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ja-JP" altLang="en-US" sz="1400" b="1">
                <a:ea typeface="メイリオ" panose="020B0604030504040204" pitchFamily="50" charset="-128"/>
              </a:rPr>
              <a:t>記</a:t>
            </a:r>
          </a:p>
        </p:txBody>
      </p:sp>
      <p:sp>
        <p:nvSpPr>
          <p:cNvPr id="18535" name="Text Box 103">
            <a:extLst>
              <a:ext uri="{FF2B5EF4-FFF2-40B4-BE49-F238E27FC236}">
                <a16:creationId xmlns:a16="http://schemas.microsoft.com/office/drawing/2014/main" id="{F2FF2A67-6991-4E96-8E57-A0692E14500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76925" y="8769350"/>
            <a:ext cx="43815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ja-JP" altLang="en-US" sz="1000" b="1">
                <a:ea typeface="メイリオ" panose="020B0604030504040204" pitchFamily="50" charset="-128"/>
              </a:rPr>
              <a:t>以上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208</TotalTime>
  <Words>644</Words>
  <PresentationFormat>A4 210 x 297 mm</PresentationFormat>
  <Paragraphs>232</Paragraphs>
  <Slides>10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10</vt:i4>
      </vt:variant>
    </vt:vector>
  </HeadingPairs>
  <TitlesOfParts>
    <vt:vector size="15" baseType="lpstr">
      <vt:lpstr>Arial</vt:lpstr>
      <vt:lpstr>ＭＳ Ｐゴシック</vt:lpstr>
      <vt:lpstr>ＭＳ Ｐ明朝</vt:lpstr>
      <vt:lpstr>メイリオ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pptx980_送付状テンプレート</dc:title>
  <dc:subject>pptx980_送付状テンプレート</dc:subject>
  <dc:creator>digipot.net</dc:creator>
  <cp:revision>1</cp:revision>
  <dcterms:created xsi:type="dcterms:W3CDTF">2012-02-27T05:34:15Z</dcterms:created>
  <dcterms:modified xsi:type="dcterms:W3CDTF">2019-03-10T16:42:03Z</dcterms:modified>
  <cp:version>1</cp:version>
</cp:coreProperties>
</file>